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7"/>
  </p:notesMasterIdLst>
  <p:sldIdLst>
    <p:sldId id="256" r:id="rId2"/>
    <p:sldId id="286" r:id="rId3"/>
    <p:sldId id="258" r:id="rId4"/>
    <p:sldId id="260" r:id="rId5"/>
    <p:sldId id="383" r:id="rId6"/>
    <p:sldId id="385" r:id="rId7"/>
    <p:sldId id="386" r:id="rId8"/>
    <p:sldId id="387" r:id="rId9"/>
    <p:sldId id="389" r:id="rId10"/>
    <p:sldId id="390" r:id="rId11"/>
    <p:sldId id="391" r:id="rId12"/>
    <p:sldId id="394" r:id="rId13"/>
    <p:sldId id="395" r:id="rId14"/>
    <p:sldId id="396" r:id="rId15"/>
    <p:sldId id="398" r:id="rId16"/>
    <p:sldId id="399" r:id="rId17"/>
    <p:sldId id="402" r:id="rId18"/>
    <p:sldId id="401" r:id="rId19"/>
    <p:sldId id="397" r:id="rId20"/>
    <p:sldId id="403" r:id="rId21"/>
    <p:sldId id="408" r:id="rId22"/>
    <p:sldId id="405" r:id="rId23"/>
    <p:sldId id="406" r:id="rId24"/>
    <p:sldId id="407" r:id="rId25"/>
    <p:sldId id="290" r:id="rId26"/>
  </p:sldIdLst>
  <p:sldSz cx="9144000" cy="5143500" type="screen16x9"/>
  <p:notesSz cx="6858000" cy="9144000"/>
  <p:embeddedFontLst>
    <p:embeddedFont>
      <p:font typeface="Anaheim" panose="020B0604020202020204" charset="0"/>
      <p:regular r:id="rId28"/>
    </p:embeddedFont>
    <p:embeddedFont>
      <p:font typeface="Archivo" panose="020B0604020202020204" charset="0"/>
      <p:regular r:id="rId29"/>
      <p:bold r:id="rId30"/>
      <p:italic r:id="rId31"/>
      <p:boldItalic r:id="rId32"/>
    </p:embeddedFont>
    <p:embeddedFont>
      <p:font typeface="Bebas Neue" panose="020B0606020202050201" pitchFamily="34" charset="0"/>
      <p:regular r:id="rId33"/>
    </p:embeddedFont>
    <p:embeddedFont>
      <p:font typeface="Nunito Light" pitchFamily="2" charset="0"/>
      <p:regular r:id="rId34"/>
      <p:italic r:id="rId35"/>
    </p:embeddedFont>
    <p:embeddedFont>
      <p:font typeface="Poppins" panose="00000500000000000000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3D3D"/>
    <a:srgbClr val="93B1A6"/>
    <a:srgbClr val="E0E0E0"/>
    <a:srgbClr val="5C8374"/>
    <a:srgbClr val="F8C4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0F72B33-137A-42A0-B901-3B260231DE93}">
  <a:tblStyle styleId="{A0F72B33-137A-42A0-B901-3B260231DE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75BEA05-6586-442A-9716-949C28ECDEF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033" autoAdjust="0"/>
  </p:normalViewPr>
  <p:slideViewPr>
    <p:cSldViewPr snapToGrid="0">
      <p:cViewPr varScale="1">
        <p:scale>
          <a:sx n="134" d="100"/>
          <a:sy n="134" d="100"/>
        </p:scale>
        <p:origin x="15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39647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804325be90_2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2804325be90_2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25000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3579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3730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77903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0188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14496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41821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01216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804325be90_2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2804325be90_2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74253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d5260bdd85_0_3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d5260bdd85_0_3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23621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03751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1855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637811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45221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4913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03014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54dda1946d_4_2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54dda1946d_4_2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11070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2804325be90_2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2804325be90_2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42359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4068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11150" y="1424638"/>
            <a:ext cx="5637300" cy="17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11150" y="3243063"/>
            <a:ext cx="4528800" cy="4758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37901" y="3243079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4"/>
          <p:cNvSpPr txBox="1">
            <a:spLocks noGrp="1"/>
          </p:cNvSpPr>
          <p:nvPr>
            <p:ph type="subTitle" idx="1"/>
          </p:nvPr>
        </p:nvSpPr>
        <p:spPr>
          <a:xfrm>
            <a:off x="4947756" y="1667625"/>
            <a:ext cx="3040800" cy="20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4"/>
          <p:cNvSpPr txBox="1">
            <a:spLocks noGrp="1"/>
          </p:cNvSpPr>
          <p:nvPr>
            <p:ph type="subTitle" idx="2"/>
          </p:nvPr>
        </p:nvSpPr>
        <p:spPr>
          <a:xfrm>
            <a:off x="1155450" y="1667625"/>
            <a:ext cx="3040800" cy="20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17" name="Google Shape;117;p24"/>
          <p:cNvPicPr preferRelativeResize="0"/>
          <p:nvPr/>
        </p:nvPicPr>
        <p:blipFill rotWithShape="1">
          <a:blip r:embed="rId2">
            <a:alphaModFix/>
          </a:blip>
          <a:srcRect t="61776"/>
          <a:stretch/>
        </p:blipFill>
        <p:spPr>
          <a:xfrm>
            <a:off x="25" y="4344050"/>
            <a:ext cx="9144003" cy="79945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4"/>
          <p:cNvSpPr/>
          <p:nvPr/>
        </p:nvSpPr>
        <p:spPr>
          <a:xfrm rot="5400000" flipH="1">
            <a:off x="-1744899" y="4063103"/>
            <a:ext cx="5215056" cy="5113284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5"/>
          <p:cNvSpPr txBox="1">
            <a:spLocks noGrp="1"/>
          </p:cNvSpPr>
          <p:nvPr>
            <p:ph type="subTitle" idx="1"/>
          </p:nvPr>
        </p:nvSpPr>
        <p:spPr>
          <a:xfrm>
            <a:off x="937625" y="2664950"/>
            <a:ext cx="2175300" cy="13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5"/>
          <p:cNvSpPr txBox="1">
            <a:spLocks noGrp="1"/>
          </p:cNvSpPr>
          <p:nvPr>
            <p:ph type="subTitle" idx="2"/>
          </p:nvPr>
        </p:nvSpPr>
        <p:spPr>
          <a:xfrm>
            <a:off x="3484347" y="2664950"/>
            <a:ext cx="2175300" cy="13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subTitle" idx="3"/>
          </p:nvPr>
        </p:nvSpPr>
        <p:spPr>
          <a:xfrm>
            <a:off x="6031075" y="2664950"/>
            <a:ext cx="2175300" cy="13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5"/>
          <p:cNvSpPr txBox="1">
            <a:spLocks noGrp="1"/>
          </p:cNvSpPr>
          <p:nvPr>
            <p:ph type="subTitle" idx="4"/>
          </p:nvPr>
        </p:nvSpPr>
        <p:spPr>
          <a:xfrm>
            <a:off x="937625" y="2252455"/>
            <a:ext cx="2175300" cy="4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subTitle" idx="5"/>
          </p:nvPr>
        </p:nvSpPr>
        <p:spPr>
          <a:xfrm>
            <a:off x="3484350" y="2252455"/>
            <a:ext cx="2175300" cy="4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6" name="Google Shape;126;p25"/>
          <p:cNvSpPr txBox="1">
            <a:spLocks noGrp="1"/>
          </p:cNvSpPr>
          <p:nvPr>
            <p:ph type="subTitle" idx="6"/>
          </p:nvPr>
        </p:nvSpPr>
        <p:spPr>
          <a:xfrm>
            <a:off x="6031075" y="2252455"/>
            <a:ext cx="2175300" cy="4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27" name="Google Shape;127;p25"/>
          <p:cNvPicPr preferRelativeResize="0"/>
          <p:nvPr/>
        </p:nvPicPr>
        <p:blipFill rotWithShape="1">
          <a:blip r:embed="rId2">
            <a:alphaModFix/>
          </a:blip>
          <a:srcRect t="61776"/>
          <a:stretch/>
        </p:blipFill>
        <p:spPr>
          <a:xfrm flipH="1">
            <a:off x="25" y="4344050"/>
            <a:ext cx="9144003" cy="79945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5"/>
          <p:cNvSpPr/>
          <p:nvPr/>
        </p:nvSpPr>
        <p:spPr>
          <a:xfrm rot="-5400000">
            <a:off x="5608776" y="4063103"/>
            <a:ext cx="5215056" cy="5113284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>
            <a:spLocks noGrp="1"/>
          </p:cNvSpPr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0"/>
          <p:cNvSpPr txBox="1">
            <a:spLocks noGrp="1"/>
          </p:cNvSpPr>
          <p:nvPr>
            <p:ph type="subTitle" idx="1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81" name="Google Shape;181;p30"/>
          <p:cNvPicPr preferRelativeResize="0"/>
          <p:nvPr/>
        </p:nvPicPr>
        <p:blipFill rotWithShape="1">
          <a:blip r:embed="rId2">
            <a:alphaModFix/>
          </a:blip>
          <a:srcRect t="10127" b="45416"/>
          <a:stretch/>
        </p:blipFill>
        <p:spPr>
          <a:xfrm rot="5400000">
            <a:off x="5492132" y="1594201"/>
            <a:ext cx="5380101" cy="19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0"/>
          <p:cNvPicPr preferRelativeResize="0"/>
          <p:nvPr/>
        </p:nvPicPr>
        <p:blipFill rotWithShape="1">
          <a:blip r:embed="rId2">
            <a:alphaModFix/>
          </a:blip>
          <a:srcRect t="10127" b="45416"/>
          <a:stretch/>
        </p:blipFill>
        <p:spPr>
          <a:xfrm rot="-5400000" flipH="1">
            <a:off x="-1728233" y="1594201"/>
            <a:ext cx="5380101" cy="195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1"/>
          <p:cNvPicPr preferRelativeResize="0"/>
          <p:nvPr/>
        </p:nvPicPr>
        <p:blipFill rotWithShape="1">
          <a:blip r:embed="rId2">
            <a:alphaModFix/>
          </a:blip>
          <a:srcRect t="10127" b="45416"/>
          <a:stretch/>
        </p:blipFill>
        <p:spPr>
          <a:xfrm rot="5400000">
            <a:off x="5492132" y="1594201"/>
            <a:ext cx="5380101" cy="195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1"/>
          <p:cNvPicPr preferRelativeResize="0"/>
          <p:nvPr/>
        </p:nvPicPr>
        <p:blipFill rotWithShape="1">
          <a:blip r:embed="rId2">
            <a:alphaModFix/>
          </a:blip>
          <a:srcRect t="10127" b="45416"/>
          <a:stretch/>
        </p:blipFill>
        <p:spPr>
          <a:xfrm rot="-5400000" flipH="1">
            <a:off x="-1728233" y="1594201"/>
            <a:ext cx="5380101" cy="195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2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>
            <a:off x="6138774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2"/>
          <p:cNvSpPr/>
          <p:nvPr/>
        </p:nvSpPr>
        <p:spPr>
          <a:xfrm flipH="1">
            <a:off x="5785556" y="2848489"/>
            <a:ext cx="4270815" cy="4187470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972050" y="2338425"/>
            <a:ext cx="4535700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title" idx="2" hasCustomPrompt="1"/>
          </p:nvPr>
        </p:nvSpPr>
        <p:spPr>
          <a:xfrm>
            <a:off x="4189350" y="1165325"/>
            <a:ext cx="1318500" cy="915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5033732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714650" y="2338425"/>
            <a:ext cx="4331400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3790850" y="1165325"/>
            <a:ext cx="1318500" cy="915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/>
          <p:nvPr/>
        </p:nvSpPr>
        <p:spPr>
          <a:xfrm rot="-5400000">
            <a:off x="6906049" y="2939654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5055284" y="3506410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1583300" y="3506410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5055275" y="29701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1583075" y="297012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t="10127" b="45416"/>
          <a:stretch/>
        </p:blipFill>
        <p:spPr>
          <a:xfrm rot="10800000" flipH="1">
            <a:off x="0" y="3834476"/>
            <a:ext cx="9144003" cy="1900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/>
          <p:nvPr/>
        </p:nvSpPr>
        <p:spPr>
          <a:xfrm rot="-5400000" flipH="1">
            <a:off x="6526299" y="3444391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pic>
        <p:nvPicPr>
          <p:cNvPr id="39" name="Google Shape;39;p8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 rot="10800000" flipH="1">
            <a:off x="7670188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8"/>
          <p:cNvPicPr preferRelativeResize="0"/>
          <p:nvPr/>
        </p:nvPicPr>
        <p:blipFill rotWithShape="1">
          <a:blip r:embed="rId2">
            <a:alphaModFix/>
          </a:blip>
          <a:srcRect l="39171" r="5368"/>
          <a:stretch/>
        </p:blipFill>
        <p:spPr>
          <a:xfrm flipH="1">
            <a:off x="-1531412" y="0"/>
            <a:ext cx="300522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2" hasCustomPrompt="1"/>
          </p:nvPr>
        </p:nvSpPr>
        <p:spPr>
          <a:xfrm>
            <a:off x="835450" y="139045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3" hasCustomPrompt="1"/>
          </p:nvPr>
        </p:nvSpPr>
        <p:spPr>
          <a:xfrm>
            <a:off x="835450" y="282573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4" hasCustomPrompt="1"/>
          </p:nvPr>
        </p:nvSpPr>
        <p:spPr>
          <a:xfrm>
            <a:off x="3534721" y="139045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5" hasCustomPrompt="1"/>
          </p:nvPr>
        </p:nvSpPr>
        <p:spPr>
          <a:xfrm>
            <a:off x="3534721" y="282573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6" hasCustomPrompt="1"/>
          </p:nvPr>
        </p:nvSpPr>
        <p:spPr>
          <a:xfrm>
            <a:off x="6234000" y="139045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7" hasCustomPrompt="1"/>
          </p:nvPr>
        </p:nvSpPr>
        <p:spPr>
          <a:xfrm>
            <a:off x="6234000" y="2825731"/>
            <a:ext cx="734700" cy="4944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720000" y="19736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8"/>
          </p:nvPr>
        </p:nvSpPr>
        <p:spPr>
          <a:xfrm>
            <a:off x="3419271" y="19736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9"/>
          </p:nvPr>
        </p:nvSpPr>
        <p:spPr>
          <a:xfrm>
            <a:off x="6118549" y="197366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3"/>
          </p:nvPr>
        </p:nvSpPr>
        <p:spPr>
          <a:xfrm>
            <a:off x="720000" y="34053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4"/>
          </p:nvPr>
        </p:nvSpPr>
        <p:spPr>
          <a:xfrm>
            <a:off x="3419271" y="34053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5"/>
          </p:nvPr>
        </p:nvSpPr>
        <p:spPr>
          <a:xfrm>
            <a:off x="6118549" y="340530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65" name="Google Shape;65;p13"/>
          <p:cNvPicPr preferRelativeResize="0"/>
          <p:nvPr/>
        </p:nvPicPr>
        <p:blipFill rotWithShape="1">
          <a:blip r:embed="rId2">
            <a:alphaModFix/>
          </a:blip>
          <a:srcRect t="61776"/>
          <a:stretch/>
        </p:blipFill>
        <p:spPr>
          <a:xfrm>
            <a:off x="25" y="4344050"/>
            <a:ext cx="9144003" cy="79945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3"/>
          <p:cNvSpPr/>
          <p:nvPr/>
        </p:nvSpPr>
        <p:spPr>
          <a:xfrm rot="5400000" flipH="1">
            <a:off x="-1744899" y="4063103"/>
            <a:ext cx="5215056" cy="5113284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2376250" y="2092425"/>
            <a:ext cx="4391400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title" idx="2" hasCustomPrompt="1"/>
          </p:nvPr>
        </p:nvSpPr>
        <p:spPr>
          <a:xfrm>
            <a:off x="3790850" y="1038725"/>
            <a:ext cx="1318500" cy="9159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5"/>
          <p:cNvSpPr/>
          <p:nvPr/>
        </p:nvSpPr>
        <p:spPr>
          <a:xfrm rot="-7673915">
            <a:off x="6697485" y="-3048286"/>
            <a:ext cx="5215501" cy="511372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pic>
        <p:nvPicPr>
          <p:cNvPr id="103" name="Google Shape;103;p22"/>
          <p:cNvPicPr preferRelativeResize="0"/>
          <p:nvPr/>
        </p:nvPicPr>
        <p:blipFill rotWithShape="1">
          <a:blip r:embed="rId2">
            <a:alphaModFix/>
          </a:blip>
          <a:srcRect t="61776"/>
          <a:stretch/>
        </p:blipFill>
        <p:spPr>
          <a:xfrm flipH="1">
            <a:off x="25" y="4878926"/>
            <a:ext cx="9144003" cy="264574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2"/>
          <p:cNvSpPr/>
          <p:nvPr/>
        </p:nvSpPr>
        <p:spPr>
          <a:xfrm rot="5400000">
            <a:off x="-1810077" y="3134979"/>
            <a:ext cx="4099350" cy="401935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3"/>
          <p:cNvSpPr txBox="1">
            <a:spLocks noGrp="1"/>
          </p:cNvSpPr>
          <p:nvPr>
            <p:ph type="subTitle" idx="1"/>
          </p:nvPr>
        </p:nvSpPr>
        <p:spPr>
          <a:xfrm>
            <a:off x="5012625" y="2743300"/>
            <a:ext cx="2460900" cy="15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3"/>
          <p:cNvSpPr txBox="1">
            <a:spLocks noGrp="1"/>
          </p:cNvSpPr>
          <p:nvPr>
            <p:ph type="subTitle" idx="2"/>
          </p:nvPr>
        </p:nvSpPr>
        <p:spPr>
          <a:xfrm>
            <a:off x="1670450" y="2743300"/>
            <a:ext cx="2460900" cy="15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3"/>
          <p:cNvSpPr txBox="1">
            <a:spLocks noGrp="1"/>
          </p:cNvSpPr>
          <p:nvPr>
            <p:ph type="subTitle" idx="3"/>
          </p:nvPr>
        </p:nvSpPr>
        <p:spPr>
          <a:xfrm>
            <a:off x="1670450" y="2287087"/>
            <a:ext cx="2460900" cy="4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0" name="Google Shape;110;p23"/>
          <p:cNvSpPr txBox="1">
            <a:spLocks noGrp="1"/>
          </p:cNvSpPr>
          <p:nvPr>
            <p:ph type="subTitle" idx="4"/>
          </p:nvPr>
        </p:nvSpPr>
        <p:spPr>
          <a:xfrm>
            <a:off x="5012649" y="2287087"/>
            <a:ext cx="2460900" cy="49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2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11" name="Google Shape;111;p23"/>
          <p:cNvPicPr preferRelativeResize="0"/>
          <p:nvPr/>
        </p:nvPicPr>
        <p:blipFill rotWithShape="1">
          <a:blip r:embed="rId2">
            <a:alphaModFix/>
          </a:blip>
          <a:srcRect t="61776"/>
          <a:stretch/>
        </p:blipFill>
        <p:spPr>
          <a:xfrm flipH="1">
            <a:off x="25" y="4878926"/>
            <a:ext cx="9144003" cy="26457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/>
          <p:nvPr/>
        </p:nvSpPr>
        <p:spPr>
          <a:xfrm rot="-5400000" flipH="1">
            <a:off x="7089950" y="-2601215"/>
            <a:ext cx="5397188" cy="5291862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8" r:id="rId5"/>
    <p:sldLayoutId id="2147483659" r:id="rId6"/>
    <p:sldLayoutId id="2147483661" r:id="rId7"/>
    <p:sldLayoutId id="2147483668" r:id="rId8"/>
    <p:sldLayoutId id="2147483669" r:id="rId9"/>
    <p:sldLayoutId id="2147483670" r:id="rId10"/>
    <p:sldLayoutId id="2147483671" r:id="rId11"/>
    <p:sldLayoutId id="2147483676" r:id="rId12"/>
    <p:sldLayoutId id="2147483677" r:id="rId13"/>
    <p:sldLayoutId id="2147483678" r:id="rId14"/>
    <p:sldLayoutId id="2147483686" r:id="rId15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9"/>
          <p:cNvPicPr preferRelativeResize="0"/>
          <p:nvPr/>
        </p:nvPicPr>
        <p:blipFill rotWithShape="1">
          <a:blip r:embed="rId3">
            <a:alphaModFix/>
          </a:blip>
          <a:srcRect l="39171" r="5368"/>
          <a:stretch/>
        </p:blipFill>
        <p:spPr>
          <a:xfrm>
            <a:off x="6153199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9"/>
          <p:cNvSpPr/>
          <p:nvPr/>
        </p:nvSpPr>
        <p:spPr>
          <a:xfrm rot="10800000">
            <a:off x="6153199" y="-1394796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9"/>
          <p:cNvSpPr txBox="1">
            <a:spLocks noGrp="1"/>
          </p:cNvSpPr>
          <p:nvPr>
            <p:ph type="ctrTitle"/>
          </p:nvPr>
        </p:nvSpPr>
        <p:spPr>
          <a:xfrm>
            <a:off x="570891" y="1578905"/>
            <a:ext cx="6093949" cy="9928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rgbClr val="183D3D"/>
                </a:solidFill>
              </a:rPr>
              <a:t>SAP base </a:t>
            </a:r>
            <a:r>
              <a:rPr lang="en" sz="2600" dirty="0">
                <a:solidFill>
                  <a:srgbClr val="93B1A6"/>
                </a:solidFill>
              </a:rPr>
              <a:t>Microprocessor Design</a:t>
            </a:r>
            <a:endParaRPr sz="2600" dirty="0">
              <a:solidFill>
                <a:srgbClr val="93B1A6"/>
              </a:solidFill>
            </a:endParaRPr>
          </a:p>
        </p:txBody>
      </p:sp>
      <p:sp>
        <p:nvSpPr>
          <p:cNvPr id="2" name="Google Shape;205;p39">
            <a:extLst>
              <a:ext uri="{FF2B5EF4-FFF2-40B4-BE49-F238E27FC236}">
                <a16:creationId xmlns:a16="http://schemas.microsoft.com/office/drawing/2014/main" id="{9AE13F41-AEB4-FBF3-9B51-F8B2AA8334DD}"/>
              </a:ext>
            </a:extLst>
          </p:cNvPr>
          <p:cNvSpPr txBox="1">
            <a:spLocks/>
          </p:cNvSpPr>
          <p:nvPr/>
        </p:nvSpPr>
        <p:spPr>
          <a:xfrm>
            <a:off x="570890" y="3327929"/>
            <a:ext cx="6093949" cy="992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1600" b="0" dirty="0"/>
              <a:t>Supervisors:</a:t>
            </a:r>
          </a:p>
          <a:p>
            <a:r>
              <a:rPr lang="en-US" sz="1600" b="0" dirty="0">
                <a:solidFill>
                  <a:srgbClr val="93B1A6"/>
                </a:solidFill>
              </a:rPr>
              <a:t>    </a:t>
            </a:r>
            <a:r>
              <a:rPr lang="en-US" sz="1400" b="0" dirty="0">
                <a:solidFill>
                  <a:srgbClr val="93B1A6"/>
                </a:solidFill>
              </a:rPr>
              <a:t>Dr. Islam Yehia</a:t>
            </a:r>
          </a:p>
          <a:p>
            <a:r>
              <a:rPr lang="en-US" sz="1400" b="0" dirty="0">
                <a:solidFill>
                  <a:srgbClr val="93B1A6"/>
                </a:solidFill>
              </a:rPr>
              <a:t>    TA. Zeina Mohamed</a:t>
            </a:r>
          </a:p>
        </p:txBody>
      </p:sp>
      <p:pic>
        <p:nvPicPr>
          <p:cNvPr id="5" name="Picture 4" descr="A logo with a number in a square&#10;&#10;Description automatically generated">
            <a:extLst>
              <a:ext uri="{FF2B5EF4-FFF2-40B4-BE49-F238E27FC236}">
                <a16:creationId xmlns:a16="http://schemas.microsoft.com/office/drawing/2014/main" id="{DFC32A6A-8FD0-3297-D043-A77187A4614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7" t="8453" r="12029" b="8207"/>
          <a:stretch/>
        </p:blipFill>
        <p:spPr bwMode="auto">
          <a:xfrm>
            <a:off x="4969565" y="3160051"/>
            <a:ext cx="1423284" cy="1574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559;p55">
            <a:extLst>
              <a:ext uri="{FF2B5EF4-FFF2-40B4-BE49-F238E27FC236}">
                <a16:creationId xmlns:a16="http://schemas.microsoft.com/office/drawing/2014/main" id="{7E40E945-6F80-B5E7-9738-715EAE0241F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/>
          <a:srcRect t="-171" b="-394"/>
          <a:stretch/>
        </p:blipFill>
        <p:spPr>
          <a:xfrm>
            <a:off x="353833" y="135173"/>
            <a:ext cx="8436333" cy="468679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62083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2" name="Google Shape;702;p65"/>
          <p:cNvPicPr preferRelativeResize="0"/>
          <p:nvPr/>
        </p:nvPicPr>
        <p:blipFill rotWithShape="1">
          <a:blip r:embed="rId3">
            <a:alphaModFix/>
          </a:blip>
          <a:srcRect l="39171" r="5368"/>
          <a:stretch/>
        </p:blipFill>
        <p:spPr>
          <a:xfrm>
            <a:off x="6153199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04" name="Google Shape;704;p65"/>
          <p:cNvSpPr txBox="1">
            <a:spLocks noGrp="1"/>
          </p:cNvSpPr>
          <p:nvPr>
            <p:ph type="title" idx="2"/>
          </p:nvPr>
        </p:nvSpPr>
        <p:spPr>
          <a:xfrm>
            <a:off x="4189350" y="1165325"/>
            <a:ext cx="1318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05" name="Google Shape;705;p65"/>
          <p:cNvSpPr/>
          <p:nvPr/>
        </p:nvSpPr>
        <p:spPr>
          <a:xfrm flipH="1">
            <a:off x="6057774" y="1577441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65"/>
          <p:cNvSpPr/>
          <p:nvPr/>
        </p:nvSpPr>
        <p:spPr>
          <a:xfrm rot="5400000" flipH="1">
            <a:off x="-1987626" y="-2376621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435;p87">
            <a:extLst>
              <a:ext uri="{FF2B5EF4-FFF2-40B4-BE49-F238E27FC236}">
                <a16:creationId xmlns:a16="http://schemas.microsoft.com/office/drawing/2014/main" id="{23E88B89-4B73-600A-0DD7-36D5EFD82296}"/>
              </a:ext>
            </a:extLst>
          </p:cNvPr>
          <p:cNvGrpSpPr/>
          <p:nvPr/>
        </p:nvGrpSpPr>
        <p:grpSpPr>
          <a:xfrm>
            <a:off x="100101" y="121531"/>
            <a:ext cx="320040" cy="320040"/>
            <a:chOff x="5769778" y="2292101"/>
            <a:chExt cx="374877" cy="367044"/>
          </a:xfrm>
        </p:grpSpPr>
        <p:sp>
          <p:nvSpPr>
            <p:cNvPr id="3" name="Google Shape;5436;p87">
              <a:extLst>
                <a:ext uri="{FF2B5EF4-FFF2-40B4-BE49-F238E27FC236}">
                  <a16:creationId xmlns:a16="http://schemas.microsoft.com/office/drawing/2014/main" id="{3B898442-FACA-C07A-EC77-33BE23C143A3}"/>
                </a:ext>
              </a:extLst>
            </p:cNvPr>
            <p:cNvSpPr/>
            <p:nvPr/>
          </p:nvSpPr>
          <p:spPr>
            <a:xfrm>
              <a:off x="5783687" y="2297917"/>
              <a:ext cx="355571" cy="355676"/>
            </a:xfrm>
            <a:custGeom>
              <a:avLst/>
              <a:gdLst/>
              <a:ahLst/>
              <a:cxnLst/>
              <a:rect l="l" t="t" r="r" b="b"/>
              <a:pathLst>
                <a:path w="13574" h="13578" extrusionOk="0">
                  <a:moveTo>
                    <a:pt x="6785" y="1"/>
                  </a:moveTo>
                  <a:cubicBezTo>
                    <a:pt x="3036" y="1"/>
                    <a:pt x="0" y="3040"/>
                    <a:pt x="0" y="6789"/>
                  </a:cubicBezTo>
                  <a:cubicBezTo>
                    <a:pt x="0" y="10538"/>
                    <a:pt x="3036" y="13577"/>
                    <a:pt x="6785" y="13577"/>
                  </a:cubicBezTo>
                  <a:cubicBezTo>
                    <a:pt x="10534" y="13577"/>
                    <a:pt x="13574" y="10538"/>
                    <a:pt x="13574" y="6789"/>
                  </a:cubicBezTo>
                  <a:cubicBezTo>
                    <a:pt x="13574" y="3040"/>
                    <a:pt x="10534" y="1"/>
                    <a:pt x="6785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437;p87">
              <a:extLst>
                <a:ext uri="{FF2B5EF4-FFF2-40B4-BE49-F238E27FC236}">
                  <a16:creationId xmlns:a16="http://schemas.microsoft.com/office/drawing/2014/main" id="{19D27298-051E-CD6E-B6B3-CFBE716D8212}"/>
                </a:ext>
              </a:extLst>
            </p:cNvPr>
            <p:cNvSpPr/>
            <p:nvPr/>
          </p:nvSpPr>
          <p:spPr>
            <a:xfrm>
              <a:off x="5810328" y="2324583"/>
              <a:ext cx="302264" cy="302343"/>
            </a:xfrm>
            <a:custGeom>
              <a:avLst/>
              <a:gdLst/>
              <a:ahLst/>
              <a:cxnLst/>
              <a:rect l="l" t="t" r="r" b="b"/>
              <a:pathLst>
                <a:path w="11539" h="11542" extrusionOk="0">
                  <a:moveTo>
                    <a:pt x="5768" y="0"/>
                  </a:moveTo>
                  <a:cubicBezTo>
                    <a:pt x="2585" y="0"/>
                    <a:pt x="1" y="2584"/>
                    <a:pt x="1" y="5771"/>
                  </a:cubicBezTo>
                  <a:cubicBezTo>
                    <a:pt x="1" y="8958"/>
                    <a:pt x="2585" y="11542"/>
                    <a:pt x="5768" y="11542"/>
                  </a:cubicBezTo>
                  <a:cubicBezTo>
                    <a:pt x="8955" y="11542"/>
                    <a:pt x="11539" y="8958"/>
                    <a:pt x="11539" y="5771"/>
                  </a:cubicBezTo>
                  <a:cubicBezTo>
                    <a:pt x="11539" y="2584"/>
                    <a:pt x="8955" y="0"/>
                    <a:pt x="5768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438;p87">
              <a:extLst>
                <a:ext uri="{FF2B5EF4-FFF2-40B4-BE49-F238E27FC236}">
                  <a16:creationId xmlns:a16="http://schemas.microsoft.com/office/drawing/2014/main" id="{0B08CA5E-BC22-BC3E-2C3F-47E2DC2A5E5B}"/>
                </a:ext>
              </a:extLst>
            </p:cNvPr>
            <p:cNvSpPr/>
            <p:nvPr/>
          </p:nvSpPr>
          <p:spPr>
            <a:xfrm>
              <a:off x="5769778" y="2292101"/>
              <a:ext cx="374877" cy="367044"/>
            </a:xfrm>
            <a:custGeom>
              <a:avLst/>
              <a:gdLst/>
              <a:ahLst/>
              <a:cxnLst/>
              <a:rect l="l" t="t" r="r" b="b"/>
              <a:pathLst>
                <a:path w="14311" h="14012" extrusionOk="0">
                  <a:moveTo>
                    <a:pt x="7316" y="1"/>
                  </a:moveTo>
                  <a:cubicBezTo>
                    <a:pt x="7002" y="1"/>
                    <a:pt x="6686" y="22"/>
                    <a:pt x="6367" y="65"/>
                  </a:cubicBezTo>
                  <a:cubicBezTo>
                    <a:pt x="2656" y="565"/>
                    <a:pt x="0" y="3899"/>
                    <a:pt x="336" y="7631"/>
                  </a:cubicBezTo>
                  <a:cubicBezTo>
                    <a:pt x="659" y="11259"/>
                    <a:pt x="3699" y="14012"/>
                    <a:pt x="7305" y="14012"/>
                  </a:cubicBezTo>
                  <a:cubicBezTo>
                    <a:pt x="7409" y="14012"/>
                    <a:pt x="7513" y="14010"/>
                    <a:pt x="7618" y="14005"/>
                  </a:cubicBezTo>
                  <a:cubicBezTo>
                    <a:pt x="11360" y="13841"/>
                    <a:pt x="14307" y="10756"/>
                    <a:pt x="14310" y="7011"/>
                  </a:cubicBezTo>
                  <a:cubicBezTo>
                    <a:pt x="14310" y="6888"/>
                    <a:pt x="14307" y="6761"/>
                    <a:pt x="14300" y="6637"/>
                  </a:cubicBezTo>
                  <a:cubicBezTo>
                    <a:pt x="14293" y="6506"/>
                    <a:pt x="14196" y="6442"/>
                    <a:pt x="14097" y="6442"/>
                  </a:cubicBezTo>
                  <a:cubicBezTo>
                    <a:pt x="13991" y="6442"/>
                    <a:pt x="13885" y="6516"/>
                    <a:pt x="13892" y="6658"/>
                  </a:cubicBezTo>
                  <a:cubicBezTo>
                    <a:pt x="13899" y="6775"/>
                    <a:pt x="13903" y="6894"/>
                    <a:pt x="13903" y="7011"/>
                  </a:cubicBezTo>
                  <a:cubicBezTo>
                    <a:pt x="13896" y="10523"/>
                    <a:pt x="11130" y="13409"/>
                    <a:pt x="7625" y="13560"/>
                  </a:cubicBezTo>
                  <a:cubicBezTo>
                    <a:pt x="7527" y="13564"/>
                    <a:pt x="7429" y="13566"/>
                    <a:pt x="7332" y="13566"/>
                  </a:cubicBezTo>
                  <a:cubicBezTo>
                    <a:pt x="3953" y="13566"/>
                    <a:pt x="1105" y="10984"/>
                    <a:pt x="802" y="7587"/>
                  </a:cubicBezTo>
                  <a:cubicBezTo>
                    <a:pt x="490" y="4088"/>
                    <a:pt x="2981" y="966"/>
                    <a:pt x="6456" y="497"/>
                  </a:cubicBezTo>
                  <a:cubicBezTo>
                    <a:pt x="6754" y="456"/>
                    <a:pt x="7049" y="437"/>
                    <a:pt x="7342" y="437"/>
                  </a:cubicBezTo>
                  <a:cubicBezTo>
                    <a:pt x="10469" y="437"/>
                    <a:pt x="13223" y="2670"/>
                    <a:pt x="13796" y="5832"/>
                  </a:cubicBezTo>
                  <a:cubicBezTo>
                    <a:pt x="13815" y="5930"/>
                    <a:pt x="13901" y="6000"/>
                    <a:pt x="13996" y="6000"/>
                  </a:cubicBezTo>
                  <a:cubicBezTo>
                    <a:pt x="14008" y="6000"/>
                    <a:pt x="14021" y="5999"/>
                    <a:pt x="14033" y="5997"/>
                  </a:cubicBezTo>
                  <a:cubicBezTo>
                    <a:pt x="14146" y="5976"/>
                    <a:pt x="14218" y="5870"/>
                    <a:pt x="14197" y="5757"/>
                  </a:cubicBezTo>
                  <a:cubicBezTo>
                    <a:pt x="13586" y="2386"/>
                    <a:pt x="10650" y="1"/>
                    <a:pt x="7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439;p87">
              <a:extLst>
                <a:ext uri="{FF2B5EF4-FFF2-40B4-BE49-F238E27FC236}">
                  <a16:creationId xmlns:a16="http://schemas.microsoft.com/office/drawing/2014/main" id="{7261BFF5-162D-B5A7-4636-141B8E21718A}"/>
                </a:ext>
              </a:extLst>
            </p:cNvPr>
            <p:cNvSpPr/>
            <p:nvPr/>
          </p:nvSpPr>
          <p:spPr>
            <a:xfrm>
              <a:off x="5784316" y="2319030"/>
              <a:ext cx="353240" cy="314288"/>
            </a:xfrm>
            <a:custGeom>
              <a:avLst/>
              <a:gdLst/>
              <a:ahLst/>
              <a:cxnLst/>
              <a:rect l="l" t="t" r="r" b="b"/>
              <a:pathLst>
                <a:path w="13485" h="11998" extrusionOk="0">
                  <a:moveTo>
                    <a:pt x="6783" y="0"/>
                  </a:moveTo>
                  <a:cubicBezTo>
                    <a:pt x="5165" y="0"/>
                    <a:pt x="3553" y="651"/>
                    <a:pt x="2372" y="1929"/>
                  </a:cubicBezTo>
                  <a:cubicBezTo>
                    <a:pt x="2218" y="2080"/>
                    <a:pt x="2360" y="2286"/>
                    <a:pt x="2518" y="2286"/>
                  </a:cubicBezTo>
                  <a:cubicBezTo>
                    <a:pt x="2571" y="2286"/>
                    <a:pt x="2627" y="2263"/>
                    <a:pt x="2673" y="2207"/>
                  </a:cubicBezTo>
                  <a:cubicBezTo>
                    <a:pt x="3765" y="1028"/>
                    <a:pt x="5253" y="427"/>
                    <a:pt x="6747" y="427"/>
                  </a:cubicBezTo>
                  <a:cubicBezTo>
                    <a:pt x="8024" y="427"/>
                    <a:pt x="9305" y="866"/>
                    <a:pt x="10349" y="1758"/>
                  </a:cubicBezTo>
                  <a:cubicBezTo>
                    <a:pt x="12614" y="3690"/>
                    <a:pt x="12950" y="7066"/>
                    <a:pt x="11110" y="9406"/>
                  </a:cubicBezTo>
                  <a:cubicBezTo>
                    <a:pt x="10017" y="10799"/>
                    <a:pt x="8388" y="11531"/>
                    <a:pt x="6739" y="11531"/>
                  </a:cubicBezTo>
                  <a:cubicBezTo>
                    <a:pt x="5612" y="11531"/>
                    <a:pt x="4476" y="11189"/>
                    <a:pt x="3496" y="10482"/>
                  </a:cubicBezTo>
                  <a:cubicBezTo>
                    <a:pt x="1083" y="8738"/>
                    <a:pt x="473" y="5400"/>
                    <a:pt x="2115" y="2916"/>
                  </a:cubicBezTo>
                  <a:cubicBezTo>
                    <a:pt x="2180" y="2823"/>
                    <a:pt x="2152" y="2697"/>
                    <a:pt x="2060" y="2632"/>
                  </a:cubicBezTo>
                  <a:cubicBezTo>
                    <a:pt x="2026" y="2609"/>
                    <a:pt x="1987" y="2598"/>
                    <a:pt x="1949" y="2598"/>
                  </a:cubicBezTo>
                  <a:cubicBezTo>
                    <a:pt x="1881" y="2598"/>
                    <a:pt x="1814" y="2631"/>
                    <a:pt x="1775" y="2690"/>
                  </a:cubicBezTo>
                  <a:cubicBezTo>
                    <a:pt x="0" y="5376"/>
                    <a:pt x="662" y="8985"/>
                    <a:pt x="3273" y="10866"/>
                  </a:cubicBezTo>
                  <a:cubicBezTo>
                    <a:pt x="4331" y="11629"/>
                    <a:pt x="5557" y="11997"/>
                    <a:pt x="6772" y="11997"/>
                  </a:cubicBezTo>
                  <a:cubicBezTo>
                    <a:pt x="8555" y="11997"/>
                    <a:pt x="10317" y="11204"/>
                    <a:pt x="11497" y="9698"/>
                  </a:cubicBezTo>
                  <a:cubicBezTo>
                    <a:pt x="13485" y="7165"/>
                    <a:pt x="13118" y="3516"/>
                    <a:pt x="10668" y="1429"/>
                  </a:cubicBezTo>
                  <a:cubicBezTo>
                    <a:pt x="9542" y="471"/>
                    <a:pt x="8160" y="0"/>
                    <a:pt x="6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440;p87">
              <a:extLst>
                <a:ext uri="{FF2B5EF4-FFF2-40B4-BE49-F238E27FC236}">
                  <a16:creationId xmlns:a16="http://schemas.microsoft.com/office/drawing/2014/main" id="{4B390A5F-EECF-4C30-668C-325B653AF487}"/>
                </a:ext>
              </a:extLst>
            </p:cNvPr>
            <p:cNvSpPr/>
            <p:nvPr/>
          </p:nvSpPr>
          <p:spPr>
            <a:xfrm>
              <a:off x="5831153" y="2470358"/>
              <a:ext cx="18441" cy="10792"/>
            </a:xfrm>
            <a:custGeom>
              <a:avLst/>
              <a:gdLst/>
              <a:ahLst/>
              <a:cxnLst/>
              <a:rect l="l" t="t" r="r" b="b"/>
              <a:pathLst>
                <a:path w="704" h="412" extrusionOk="0">
                  <a:moveTo>
                    <a:pt x="203" y="0"/>
                  </a:moveTo>
                  <a:cubicBezTo>
                    <a:pt x="90" y="0"/>
                    <a:pt x="1" y="93"/>
                    <a:pt x="1" y="206"/>
                  </a:cubicBezTo>
                  <a:cubicBezTo>
                    <a:pt x="1" y="319"/>
                    <a:pt x="93" y="412"/>
                    <a:pt x="203" y="412"/>
                  </a:cubicBezTo>
                  <a:lnTo>
                    <a:pt x="498" y="412"/>
                  </a:lnTo>
                  <a:cubicBezTo>
                    <a:pt x="611" y="412"/>
                    <a:pt x="703" y="319"/>
                    <a:pt x="703" y="206"/>
                  </a:cubicBezTo>
                  <a:cubicBezTo>
                    <a:pt x="703" y="93"/>
                    <a:pt x="611" y="0"/>
                    <a:pt x="4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441;p87">
              <a:extLst>
                <a:ext uri="{FF2B5EF4-FFF2-40B4-BE49-F238E27FC236}">
                  <a16:creationId xmlns:a16="http://schemas.microsoft.com/office/drawing/2014/main" id="{4993CE2A-849A-C4A3-208B-BB8A5B67845E}"/>
                </a:ext>
              </a:extLst>
            </p:cNvPr>
            <p:cNvSpPr/>
            <p:nvPr/>
          </p:nvSpPr>
          <p:spPr>
            <a:xfrm>
              <a:off x="5956129" y="2345487"/>
              <a:ext cx="135638" cy="135664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4973"/>
                  </a:lnTo>
                  <a:cubicBezTo>
                    <a:pt x="0" y="5086"/>
                    <a:pt x="89" y="5179"/>
                    <a:pt x="202" y="5179"/>
                  </a:cubicBezTo>
                  <a:lnTo>
                    <a:pt x="4972" y="5179"/>
                  </a:lnTo>
                  <a:cubicBezTo>
                    <a:pt x="5085" y="5179"/>
                    <a:pt x="5178" y="5086"/>
                    <a:pt x="5178" y="4973"/>
                  </a:cubicBezTo>
                  <a:cubicBezTo>
                    <a:pt x="5178" y="4860"/>
                    <a:pt x="5085" y="4767"/>
                    <a:pt x="4972" y="4767"/>
                  </a:cubicBezTo>
                  <a:lnTo>
                    <a:pt x="408" y="4767"/>
                  </a:ln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42;p87">
              <a:extLst>
                <a:ext uri="{FF2B5EF4-FFF2-40B4-BE49-F238E27FC236}">
                  <a16:creationId xmlns:a16="http://schemas.microsoft.com/office/drawing/2014/main" id="{C160A67F-E02C-64B6-D0CD-98E6A5C0E18C}"/>
                </a:ext>
              </a:extLst>
            </p:cNvPr>
            <p:cNvSpPr/>
            <p:nvPr/>
          </p:nvSpPr>
          <p:spPr>
            <a:xfrm>
              <a:off x="5956129" y="2587581"/>
              <a:ext cx="10688" cy="18441"/>
            </a:xfrm>
            <a:custGeom>
              <a:avLst/>
              <a:gdLst/>
              <a:ahLst/>
              <a:cxnLst/>
              <a:rect l="l" t="t" r="r" b="b"/>
              <a:pathLst>
                <a:path w="408" h="704" extrusionOk="0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501"/>
                  </a:lnTo>
                  <a:cubicBezTo>
                    <a:pt x="0" y="614"/>
                    <a:pt x="89" y="703"/>
                    <a:pt x="202" y="703"/>
                  </a:cubicBezTo>
                  <a:cubicBezTo>
                    <a:pt x="315" y="703"/>
                    <a:pt x="408" y="614"/>
                    <a:pt x="408" y="501"/>
                  </a:cubicBez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443;p87">
              <a:extLst>
                <a:ext uri="{FF2B5EF4-FFF2-40B4-BE49-F238E27FC236}">
                  <a16:creationId xmlns:a16="http://schemas.microsoft.com/office/drawing/2014/main" id="{FF697D84-A0A7-D094-2F0E-1714CBB7C0DA}"/>
                </a:ext>
              </a:extLst>
            </p:cNvPr>
            <p:cNvSpPr/>
            <p:nvPr/>
          </p:nvSpPr>
          <p:spPr>
            <a:xfrm>
              <a:off x="5865390" y="2381898"/>
              <a:ext cx="20904" cy="16450"/>
            </a:xfrm>
            <a:custGeom>
              <a:avLst/>
              <a:gdLst/>
              <a:ahLst/>
              <a:cxnLst/>
              <a:rect l="l" t="t" r="r" b="b"/>
              <a:pathLst>
                <a:path w="798" h="628" extrusionOk="0">
                  <a:moveTo>
                    <a:pt x="298" y="1"/>
                  </a:moveTo>
                  <a:cubicBezTo>
                    <a:pt x="138" y="1"/>
                    <a:pt x="0" y="208"/>
                    <a:pt x="150" y="358"/>
                  </a:cubicBezTo>
                  <a:lnTo>
                    <a:pt x="359" y="564"/>
                  </a:lnTo>
                  <a:cubicBezTo>
                    <a:pt x="404" y="609"/>
                    <a:pt x="454" y="627"/>
                    <a:pt x="502" y="627"/>
                  </a:cubicBezTo>
                  <a:cubicBezTo>
                    <a:pt x="660" y="627"/>
                    <a:pt x="797" y="423"/>
                    <a:pt x="647" y="273"/>
                  </a:cubicBezTo>
                  <a:lnTo>
                    <a:pt x="442" y="64"/>
                  </a:lnTo>
                  <a:cubicBezTo>
                    <a:pt x="397" y="19"/>
                    <a:pt x="347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444;p87">
              <a:extLst>
                <a:ext uri="{FF2B5EF4-FFF2-40B4-BE49-F238E27FC236}">
                  <a16:creationId xmlns:a16="http://schemas.microsoft.com/office/drawing/2014/main" id="{21A925FB-81E4-F28E-55A5-F201566B39C9}"/>
                </a:ext>
              </a:extLst>
            </p:cNvPr>
            <p:cNvSpPr/>
            <p:nvPr/>
          </p:nvSpPr>
          <p:spPr>
            <a:xfrm>
              <a:off x="6038434" y="2553266"/>
              <a:ext cx="19044" cy="16293"/>
            </a:xfrm>
            <a:custGeom>
              <a:avLst/>
              <a:gdLst/>
              <a:ahLst/>
              <a:cxnLst/>
              <a:rect l="l" t="t" r="r" b="b"/>
              <a:pathLst>
                <a:path w="727" h="622" extrusionOk="0">
                  <a:moveTo>
                    <a:pt x="226" y="1"/>
                  </a:moveTo>
                  <a:cubicBezTo>
                    <a:pt x="173" y="1"/>
                    <a:pt x="120" y="21"/>
                    <a:pt x="79" y="60"/>
                  </a:cubicBezTo>
                  <a:cubicBezTo>
                    <a:pt x="0" y="139"/>
                    <a:pt x="0" y="269"/>
                    <a:pt x="79" y="351"/>
                  </a:cubicBezTo>
                  <a:lnTo>
                    <a:pt x="288" y="557"/>
                  </a:lnTo>
                  <a:cubicBezTo>
                    <a:pt x="334" y="602"/>
                    <a:pt x="385" y="622"/>
                    <a:pt x="433" y="622"/>
                  </a:cubicBezTo>
                  <a:cubicBezTo>
                    <a:pt x="592" y="622"/>
                    <a:pt x="727" y="416"/>
                    <a:pt x="580" y="269"/>
                  </a:cubicBezTo>
                  <a:lnTo>
                    <a:pt x="371" y="60"/>
                  </a:lnTo>
                  <a:cubicBezTo>
                    <a:pt x="331" y="21"/>
                    <a:pt x="279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445;p87">
              <a:extLst>
                <a:ext uri="{FF2B5EF4-FFF2-40B4-BE49-F238E27FC236}">
                  <a16:creationId xmlns:a16="http://schemas.microsoft.com/office/drawing/2014/main" id="{2FB30671-17F8-69D5-6A33-026044568F88}"/>
                </a:ext>
              </a:extLst>
            </p:cNvPr>
            <p:cNvSpPr/>
            <p:nvPr/>
          </p:nvSpPr>
          <p:spPr>
            <a:xfrm>
              <a:off x="6036653" y="2381976"/>
              <a:ext cx="20825" cy="16398"/>
            </a:xfrm>
            <a:custGeom>
              <a:avLst/>
              <a:gdLst/>
              <a:ahLst/>
              <a:cxnLst/>
              <a:rect l="l" t="t" r="r" b="b"/>
              <a:pathLst>
                <a:path w="795" h="626" extrusionOk="0">
                  <a:moveTo>
                    <a:pt x="499" y="1"/>
                  </a:moveTo>
                  <a:cubicBezTo>
                    <a:pt x="451" y="1"/>
                    <a:pt x="401" y="20"/>
                    <a:pt x="356" y="64"/>
                  </a:cubicBezTo>
                  <a:lnTo>
                    <a:pt x="147" y="273"/>
                  </a:lnTo>
                  <a:cubicBezTo>
                    <a:pt x="0" y="420"/>
                    <a:pt x="135" y="626"/>
                    <a:pt x="294" y="626"/>
                  </a:cubicBezTo>
                  <a:cubicBezTo>
                    <a:pt x="342" y="626"/>
                    <a:pt x="393" y="607"/>
                    <a:pt x="439" y="561"/>
                  </a:cubicBezTo>
                  <a:lnTo>
                    <a:pt x="648" y="355"/>
                  </a:lnTo>
                  <a:cubicBezTo>
                    <a:pt x="795" y="205"/>
                    <a:pt x="657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446;p87">
              <a:extLst>
                <a:ext uri="{FF2B5EF4-FFF2-40B4-BE49-F238E27FC236}">
                  <a16:creationId xmlns:a16="http://schemas.microsoft.com/office/drawing/2014/main" id="{931F1CFC-389A-FE0E-8ADE-FD8CACF0333A}"/>
                </a:ext>
              </a:extLst>
            </p:cNvPr>
            <p:cNvSpPr/>
            <p:nvPr/>
          </p:nvSpPr>
          <p:spPr>
            <a:xfrm>
              <a:off x="5867249" y="2553161"/>
              <a:ext cx="19044" cy="16319"/>
            </a:xfrm>
            <a:custGeom>
              <a:avLst/>
              <a:gdLst/>
              <a:ahLst/>
              <a:cxnLst/>
              <a:rect l="l" t="t" r="r" b="b"/>
              <a:pathLst>
                <a:path w="727" h="623" extrusionOk="0">
                  <a:moveTo>
                    <a:pt x="431" y="1"/>
                  </a:moveTo>
                  <a:cubicBezTo>
                    <a:pt x="383" y="1"/>
                    <a:pt x="333" y="19"/>
                    <a:pt x="288" y="64"/>
                  </a:cubicBezTo>
                  <a:lnTo>
                    <a:pt x="79" y="273"/>
                  </a:lnTo>
                  <a:cubicBezTo>
                    <a:pt x="1" y="352"/>
                    <a:pt x="1" y="482"/>
                    <a:pt x="79" y="561"/>
                  </a:cubicBezTo>
                  <a:cubicBezTo>
                    <a:pt x="119" y="602"/>
                    <a:pt x="171" y="623"/>
                    <a:pt x="224" y="623"/>
                  </a:cubicBezTo>
                  <a:cubicBezTo>
                    <a:pt x="276" y="623"/>
                    <a:pt x="330" y="602"/>
                    <a:pt x="371" y="561"/>
                  </a:cubicBezTo>
                  <a:lnTo>
                    <a:pt x="576" y="355"/>
                  </a:lnTo>
                  <a:cubicBezTo>
                    <a:pt x="726" y="205"/>
                    <a:pt x="589" y="1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447;p87">
              <a:extLst>
                <a:ext uri="{FF2B5EF4-FFF2-40B4-BE49-F238E27FC236}">
                  <a16:creationId xmlns:a16="http://schemas.microsoft.com/office/drawing/2014/main" id="{B676679E-E362-F678-CD8F-C342BDB4110B}"/>
                </a:ext>
              </a:extLst>
            </p:cNvPr>
            <p:cNvSpPr/>
            <p:nvPr/>
          </p:nvSpPr>
          <p:spPr>
            <a:xfrm>
              <a:off x="5838592" y="2421400"/>
              <a:ext cx="22868" cy="13936"/>
            </a:xfrm>
            <a:custGeom>
              <a:avLst/>
              <a:gdLst/>
              <a:ahLst/>
              <a:cxnLst/>
              <a:rect l="l" t="t" r="r" b="b"/>
              <a:pathLst>
                <a:path w="873" h="532" extrusionOk="0">
                  <a:moveTo>
                    <a:pt x="295" y="0"/>
                  </a:moveTo>
                  <a:cubicBezTo>
                    <a:pt x="99" y="0"/>
                    <a:pt x="1" y="303"/>
                    <a:pt x="221" y="396"/>
                  </a:cubicBezTo>
                  <a:lnTo>
                    <a:pt x="491" y="512"/>
                  </a:lnTo>
                  <a:cubicBezTo>
                    <a:pt x="522" y="525"/>
                    <a:pt x="551" y="531"/>
                    <a:pt x="578" y="531"/>
                  </a:cubicBezTo>
                  <a:cubicBezTo>
                    <a:pt x="775" y="531"/>
                    <a:pt x="872" y="229"/>
                    <a:pt x="652" y="135"/>
                  </a:cubicBezTo>
                  <a:lnTo>
                    <a:pt x="382" y="19"/>
                  </a:lnTo>
                  <a:cubicBezTo>
                    <a:pt x="351" y="6"/>
                    <a:pt x="322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448;p87">
              <a:extLst>
                <a:ext uri="{FF2B5EF4-FFF2-40B4-BE49-F238E27FC236}">
                  <a16:creationId xmlns:a16="http://schemas.microsoft.com/office/drawing/2014/main" id="{DC508C59-1B24-164B-49EB-8FBD27AB53F2}"/>
                </a:ext>
              </a:extLst>
            </p:cNvPr>
            <p:cNvSpPr/>
            <p:nvPr/>
          </p:nvSpPr>
          <p:spPr>
            <a:xfrm>
              <a:off x="6061512" y="2516147"/>
              <a:ext cx="22816" cy="13883"/>
            </a:xfrm>
            <a:custGeom>
              <a:avLst/>
              <a:gdLst/>
              <a:ahLst/>
              <a:cxnLst/>
              <a:rect l="l" t="t" r="r" b="b"/>
              <a:pathLst>
                <a:path w="871" h="530" extrusionOk="0">
                  <a:moveTo>
                    <a:pt x="291" y="1"/>
                  </a:moveTo>
                  <a:cubicBezTo>
                    <a:pt x="94" y="1"/>
                    <a:pt x="0" y="302"/>
                    <a:pt x="219" y="398"/>
                  </a:cubicBezTo>
                  <a:lnTo>
                    <a:pt x="490" y="511"/>
                  </a:lnTo>
                  <a:cubicBezTo>
                    <a:pt x="521" y="524"/>
                    <a:pt x="550" y="529"/>
                    <a:pt x="577" y="529"/>
                  </a:cubicBezTo>
                  <a:cubicBezTo>
                    <a:pt x="773" y="529"/>
                    <a:pt x="871" y="227"/>
                    <a:pt x="651" y="134"/>
                  </a:cubicBezTo>
                  <a:lnTo>
                    <a:pt x="380" y="21"/>
                  </a:lnTo>
                  <a:cubicBezTo>
                    <a:pt x="349" y="7"/>
                    <a:pt x="319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49;p87">
              <a:extLst>
                <a:ext uri="{FF2B5EF4-FFF2-40B4-BE49-F238E27FC236}">
                  <a16:creationId xmlns:a16="http://schemas.microsoft.com/office/drawing/2014/main" id="{71F97574-B08E-E846-83A4-29547FB3CDF5}"/>
                </a:ext>
              </a:extLst>
            </p:cNvPr>
            <p:cNvSpPr/>
            <p:nvPr/>
          </p:nvSpPr>
          <p:spPr>
            <a:xfrm>
              <a:off x="6000923" y="2355336"/>
              <a:ext cx="16162" cy="17917"/>
            </a:xfrm>
            <a:custGeom>
              <a:avLst/>
              <a:gdLst/>
              <a:ahLst/>
              <a:cxnLst/>
              <a:rect l="l" t="t" r="r" b="b"/>
              <a:pathLst>
                <a:path w="617" h="684" extrusionOk="0">
                  <a:moveTo>
                    <a:pt x="353" y="1"/>
                  </a:moveTo>
                  <a:cubicBezTo>
                    <a:pt x="281" y="1"/>
                    <a:pt x="209" y="38"/>
                    <a:pt x="171" y="128"/>
                  </a:cubicBezTo>
                  <a:lnTo>
                    <a:pt x="55" y="399"/>
                  </a:lnTo>
                  <a:cubicBezTo>
                    <a:pt x="0" y="533"/>
                    <a:pt x="96" y="684"/>
                    <a:pt x="243" y="684"/>
                  </a:cubicBezTo>
                  <a:cubicBezTo>
                    <a:pt x="326" y="684"/>
                    <a:pt x="401" y="632"/>
                    <a:pt x="432" y="557"/>
                  </a:cubicBezTo>
                  <a:lnTo>
                    <a:pt x="548" y="286"/>
                  </a:lnTo>
                  <a:cubicBezTo>
                    <a:pt x="617" y="125"/>
                    <a:pt x="484" y="1"/>
                    <a:pt x="3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450;p87">
              <a:extLst>
                <a:ext uri="{FF2B5EF4-FFF2-40B4-BE49-F238E27FC236}">
                  <a16:creationId xmlns:a16="http://schemas.microsoft.com/office/drawing/2014/main" id="{073717B4-38C1-BF30-CBFC-8563EFC97710}"/>
                </a:ext>
              </a:extLst>
            </p:cNvPr>
            <p:cNvSpPr/>
            <p:nvPr/>
          </p:nvSpPr>
          <p:spPr>
            <a:xfrm>
              <a:off x="5906490" y="2578203"/>
              <a:ext cx="15900" cy="17917"/>
            </a:xfrm>
            <a:custGeom>
              <a:avLst/>
              <a:gdLst/>
              <a:ahLst/>
              <a:cxnLst/>
              <a:rect l="l" t="t" r="r" b="b"/>
              <a:pathLst>
                <a:path w="607" h="684" extrusionOk="0">
                  <a:moveTo>
                    <a:pt x="342" y="0"/>
                  </a:moveTo>
                  <a:cubicBezTo>
                    <a:pt x="270" y="0"/>
                    <a:pt x="199" y="37"/>
                    <a:pt x="161" y="126"/>
                  </a:cubicBezTo>
                  <a:lnTo>
                    <a:pt x="45" y="396"/>
                  </a:lnTo>
                  <a:cubicBezTo>
                    <a:pt x="0" y="503"/>
                    <a:pt x="48" y="623"/>
                    <a:pt x="154" y="667"/>
                  </a:cubicBezTo>
                  <a:cubicBezTo>
                    <a:pt x="180" y="678"/>
                    <a:pt x="207" y="684"/>
                    <a:pt x="234" y="684"/>
                  </a:cubicBezTo>
                  <a:cubicBezTo>
                    <a:pt x="313" y="684"/>
                    <a:pt x="388" y="637"/>
                    <a:pt x="422" y="558"/>
                  </a:cubicBezTo>
                  <a:lnTo>
                    <a:pt x="538" y="287"/>
                  </a:lnTo>
                  <a:cubicBezTo>
                    <a:pt x="607" y="125"/>
                    <a:pt x="473" y="0"/>
                    <a:pt x="3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451;p87">
              <a:extLst>
                <a:ext uri="{FF2B5EF4-FFF2-40B4-BE49-F238E27FC236}">
                  <a16:creationId xmlns:a16="http://schemas.microsoft.com/office/drawing/2014/main" id="{8C5C1101-A1F5-53F9-E268-1005F825D4AA}"/>
                </a:ext>
              </a:extLst>
            </p:cNvPr>
            <p:cNvSpPr/>
            <p:nvPr/>
          </p:nvSpPr>
          <p:spPr>
            <a:xfrm>
              <a:off x="5907983" y="2354472"/>
              <a:ext cx="16031" cy="17970"/>
            </a:xfrm>
            <a:custGeom>
              <a:avLst/>
              <a:gdLst/>
              <a:ahLst/>
              <a:cxnLst/>
              <a:rect l="l" t="t" r="r" b="b"/>
              <a:pathLst>
                <a:path w="612" h="686" extrusionOk="0">
                  <a:moveTo>
                    <a:pt x="263" y="1"/>
                  </a:moveTo>
                  <a:cubicBezTo>
                    <a:pt x="133" y="1"/>
                    <a:pt x="1" y="122"/>
                    <a:pt x="66" y="285"/>
                  </a:cubicBezTo>
                  <a:lnTo>
                    <a:pt x="176" y="556"/>
                  </a:lnTo>
                  <a:cubicBezTo>
                    <a:pt x="207" y="634"/>
                    <a:pt x="282" y="686"/>
                    <a:pt x="368" y="686"/>
                  </a:cubicBezTo>
                  <a:cubicBezTo>
                    <a:pt x="512" y="682"/>
                    <a:pt x="611" y="538"/>
                    <a:pt x="556" y="401"/>
                  </a:cubicBezTo>
                  <a:lnTo>
                    <a:pt x="447" y="131"/>
                  </a:lnTo>
                  <a:cubicBezTo>
                    <a:pt x="410" y="39"/>
                    <a:pt x="337" y="1"/>
                    <a:pt x="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452;p87">
              <a:extLst>
                <a:ext uri="{FF2B5EF4-FFF2-40B4-BE49-F238E27FC236}">
                  <a16:creationId xmlns:a16="http://schemas.microsoft.com/office/drawing/2014/main" id="{BCD2E315-C81D-0FC4-708F-E19683055918}"/>
                </a:ext>
              </a:extLst>
            </p:cNvPr>
            <p:cNvSpPr/>
            <p:nvPr/>
          </p:nvSpPr>
          <p:spPr>
            <a:xfrm>
              <a:off x="5999194" y="2579041"/>
              <a:ext cx="15717" cy="17996"/>
            </a:xfrm>
            <a:custGeom>
              <a:avLst/>
              <a:gdLst/>
              <a:ahLst/>
              <a:cxnLst/>
              <a:rect l="l" t="t" r="r" b="b"/>
              <a:pathLst>
                <a:path w="600" h="687" extrusionOk="0">
                  <a:moveTo>
                    <a:pt x="232" y="1"/>
                  </a:moveTo>
                  <a:cubicBezTo>
                    <a:pt x="207" y="1"/>
                    <a:pt x="183" y="5"/>
                    <a:pt x="159" y="15"/>
                  </a:cubicBezTo>
                  <a:lnTo>
                    <a:pt x="159" y="18"/>
                  </a:lnTo>
                  <a:cubicBezTo>
                    <a:pt x="52" y="59"/>
                    <a:pt x="1" y="179"/>
                    <a:pt x="45" y="282"/>
                  </a:cubicBezTo>
                  <a:lnTo>
                    <a:pt x="155" y="556"/>
                  </a:lnTo>
                  <a:cubicBezTo>
                    <a:pt x="191" y="648"/>
                    <a:pt x="263" y="686"/>
                    <a:pt x="336" y="686"/>
                  </a:cubicBezTo>
                  <a:cubicBezTo>
                    <a:pt x="466" y="686"/>
                    <a:pt x="599" y="564"/>
                    <a:pt x="536" y="402"/>
                  </a:cubicBezTo>
                  <a:lnTo>
                    <a:pt x="422" y="131"/>
                  </a:lnTo>
                  <a:cubicBezTo>
                    <a:pt x="391" y="50"/>
                    <a:pt x="313" y="1"/>
                    <a:pt x="2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453;p87">
              <a:extLst>
                <a:ext uri="{FF2B5EF4-FFF2-40B4-BE49-F238E27FC236}">
                  <a16:creationId xmlns:a16="http://schemas.microsoft.com/office/drawing/2014/main" id="{7001971F-7C7F-E8EE-369E-851F0B866EBE}"/>
                </a:ext>
              </a:extLst>
            </p:cNvPr>
            <p:cNvSpPr/>
            <p:nvPr/>
          </p:nvSpPr>
          <p:spPr>
            <a:xfrm>
              <a:off x="6062664" y="2423574"/>
              <a:ext cx="22502" cy="13674"/>
            </a:xfrm>
            <a:custGeom>
              <a:avLst/>
              <a:gdLst/>
              <a:ahLst/>
              <a:cxnLst/>
              <a:rect l="l" t="t" r="r" b="b"/>
              <a:pathLst>
                <a:path w="859" h="522" extrusionOk="0">
                  <a:moveTo>
                    <a:pt x="568" y="1"/>
                  </a:moveTo>
                  <a:cubicBezTo>
                    <a:pt x="542" y="1"/>
                    <a:pt x="514" y="6"/>
                    <a:pt x="484" y="18"/>
                  </a:cubicBezTo>
                  <a:lnTo>
                    <a:pt x="210" y="128"/>
                  </a:lnTo>
                  <a:cubicBezTo>
                    <a:pt x="1" y="210"/>
                    <a:pt x="62" y="522"/>
                    <a:pt x="289" y="522"/>
                  </a:cubicBezTo>
                  <a:cubicBezTo>
                    <a:pt x="313" y="522"/>
                    <a:pt x="340" y="518"/>
                    <a:pt x="364" y="508"/>
                  </a:cubicBezTo>
                  <a:lnTo>
                    <a:pt x="638" y="399"/>
                  </a:lnTo>
                  <a:cubicBezTo>
                    <a:pt x="859" y="308"/>
                    <a:pt x="767" y="1"/>
                    <a:pt x="5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454;p87">
              <a:extLst>
                <a:ext uri="{FF2B5EF4-FFF2-40B4-BE49-F238E27FC236}">
                  <a16:creationId xmlns:a16="http://schemas.microsoft.com/office/drawing/2014/main" id="{F4014C93-774E-9FCB-E301-81D84BA4F8D0}"/>
                </a:ext>
              </a:extLst>
            </p:cNvPr>
            <p:cNvSpPr/>
            <p:nvPr/>
          </p:nvSpPr>
          <p:spPr>
            <a:xfrm>
              <a:off x="5837675" y="2514235"/>
              <a:ext cx="22999" cy="13752"/>
            </a:xfrm>
            <a:custGeom>
              <a:avLst/>
              <a:gdLst/>
              <a:ahLst/>
              <a:cxnLst/>
              <a:rect l="l" t="t" r="r" b="b"/>
              <a:pathLst>
                <a:path w="878" h="525" extrusionOk="0">
                  <a:moveTo>
                    <a:pt x="584" y="1"/>
                  </a:moveTo>
                  <a:cubicBezTo>
                    <a:pt x="557" y="1"/>
                    <a:pt x="529" y="6"/>
                    <a:pt x="499" y="18"/>
                  </a:cubicBezTo>
                  <a:lnTo>
                    <a:pt x="225" y="128"/>
                  </a:lnTo>
                  <a:cubicBezTo>
                    <a:pt x="0" y="216"/>
                    <a:pt x="96" y="525"/>
                    <a:pt x="297" y="525"/>
                  </a:cubicBezTo>
                  <a:cubicBezTo>
                    <a:pt x="323" y="525"/>
                    <a:pt x="350" y="520"/>
                    <a:pt x="379" y="508"/>
                  </a:cubicBezTo>
                  <a:lnTo>
                    <a:pt x="653" y="395"/>
                  </a:lnTo>
                  <a:cubicBezTo>
                    <a:pt x="877" y="307"/>
                    <a:pt x="78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49;p43">
            <a:extLst>
              <a:ext uri="{FF2B5EF4-FFF2-40B4-BE49-F238E27FC236}">
                <a16:creationId xmlns:a16="http://schemas.microsoft.com/office/drawing/2014/main" id="{7C784403-6C3A-9F97-0495-86A9732990E4}"/>
              </a:ext>
            </a:extLst>
          </p:cNvPr>
          <p:cNvSpPr txBox="1">
            <a:spLocks/>
          </p:cNvSpPr>
          <p:nvPr/>
        </p:nvSpPr>
        <p:spPr>
          <a:xfrm>
            <a:off x="397294" y="93438"/>
            <a:ext cx="462454" cy="367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03</a:t>
            </a:r>
          </a:p>
        </p:txBody>
      </p:sp>
      <p:sp>
        <p:nvSpPr>
          <p:cNvPr id="703" name="Google Shape;703;p65"/>
          <p:cNvSpPr txBox="1">
            <a:spLocks noGrp="1"/>
          </p:cNvSpPr>
          <p:nvPr>
            <p:ph type="title"/>
          </p:nvPr>
        </p:nvSpPr>
        <p:spPr>
          <a:xfrm>
            <a:off x="358899" y="2306576"/>
            <a:ext cx="5486400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Microprocessor </a:t>
            </a:r>
            <a:r>
              <a:rPr lang="en-US" dirty="0">
                <a:solidFill>
                  <a:schemeClr val="accent1"/>
                </a:solidFill>
              </a:rPr>
              <a:t>Architecture</a:t>
            </a:r>
            <a:endParaRPr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291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991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Choice of Microprocessor </a:t>
            </a:r>
            <a:r>
              <a:rPr lang="en" dirty="0">
                <a:solidFill>
                  <a:schemeClr val="accent1"/>
                </a:solidFill>
              </a:rPr>
              <a:t>Architecture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21" name="Google Shape;321;p48"/>
          <p:cNvSpPr txBox="1">
            <a:spLocks noGrp="1"/>
          </p:cNvSpPr>
          <p:nvPr>
            <p:ph type="subTitle" idx="1"/>
          </p:nvPr>
        </p:nvSpPr>
        <p:spPr>
          <a:xfrm>
            <a:off x="846184" y="1819377"/>
            <a:ext cx="3338357" cy="23019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600" b="1" dirty="0">
                <a:solidFill>
                  <a:schemeClr val="accent1"/>
                </a:solidFill>
                <a:latin typeface="Archivo" panose="020B0604020202020204" charset="0"/>
                <a:cs typeface="Archivo" panose="020B0604020202020204" charset="0"/>
                <a:sym typeface="Poppins"/>
              </a:rPr>
              <a:t>Bidirectional Registers.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Archivo" panose="020B0604020202020204" charset="0"/>
                <a:cs typeface="Archivo" panose="020B0604020202020204" charset="0"/>
              </a:rPr>
              <a:t>Reducing wiring capacitance and the count of I/O pins.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Archivo" panose="020B0604020202020204" charset="0"/>
              <a:cs typeface="Archivo" panose="020B0604020202020204" charset="0"/>
            </a:endParaRPr>
          </a:p>
          <a:p>
            <a:pPr marL="0" indent="0"/>
            <a:r>
              <a:rPr lang="en" sz="1600" b="1" dirty="0">
                <a:solidFill>
                  <a:schemeClr val="accent1"/>
                </a:solidFill>
                <a:latin typeface="Archivo" panose="020B0604020202020204" charset="0"/>
                <a:cs typeface="Archivo" panose="020B0604020202020204" charset="0"/>
                <a:sym typeface="Poppins"/>
              </a:rPr>
              <a:t>Larger Memory</a:t>
            </a:r>
            <a:endParaRPr lang="en" sz="1600" dirty="0">
              <a:latin typeface="Archivo" panose="020B0604020202020204" charset="0"/>
              <a:cs typeface="Archivo" panose="020B0604020202020204" charset="0"/>
            </a:endParaRPr>
          </a:p>
          <a:p>
            <a:pPr marL="0" indent="0"/>
            <a:endParaRPr sz="1600" dirty="0">
              <a:latin typeface="Archivo" panose="020B0604020202020204" charset="0"/>
              <a:cs typeface="Archivo" panose="020B0604020202020204" charset="0"/>
            </a:endParaRPr>
          </a:p>
        </p:txBody>
      </p:sp>
      <p:sp>
        <p:nvSpPr>
          <p:cNvPr id="322" name="Google Shape;322;p48"/>
          <p:cNvSpPr txBox="1">
            <a:spLocks noGrp="1"/>
          </p:cNvSpPr>
          <p:nvPr>
            <p:ph type="subTitle" idx="2"/>
          </p:nvPr>
        </p:nvSpPr>
        <p:spPr>
          <a:xfrm>
            <a:off x="5293358" y="1819377"/>
            <a:ext cx="3127759" cy="13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Archivo" panose="020B0604020202020204" charset="0"/>
                <a:cs typeface="Archivo" panose="020B0604020202020204" charset="0"/>
                <a:sym typeface="Poppins"/>
              </a:rPr>
              <a:t>Dynamic Stack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Archivo" panose="020B0604020202020204" charset="0"/>
                <a:cs typeface="Archivo" panose="020B0604020202020204" charset="0"/>
              </a:rPr>
              <a:t>Advantages for applications depend on subroutines.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latin typeface="Archivo" panose="020B0604020202020204" charset="0"/>
              <a:cs typeface="Archivo" panose="020B0604020202020204" charset="0"/>
            </a:endParaRPr>
          </a:p>
          <a:p>
            <a:pPr marL="0" indent="0"/>
            <a:r>
              <a:rPr lang="en-US" sz="1600" b="1" dirty="0">
                <a:solidFill>
                  <a:schemeClr val="accent1"/>
                </a:solidFill>
                <a:latin typeface="Archivo" panose="020B0604020202020204" charset="0"/>
                <a:cs typeface="Archivo" panose="020B0604020202020204" charset="0"/>
                <a:sym typeface="Poppins"/>
              </a:rPr>
              <a:t>Register File</a:t>
            </a:r>
            <a:endParaRPr lang="en-US" sz="1600" dirty="0">
              <a:latin typeface="Archivo" panose="020B0604020202020204" charset="0"/>
              <a:cs typeface="Archivo" panose="020B0604020202020204" charset="0"/>
            </a:endParaRPr>
          </a:p>
          <a:p>
            <a:pPr marL="0" indent="0"/>
            <a:r>
              <a:rPr lang="en-US" sz="1600" dirty="0">
                <a:latin typeface="Archivo" panose="020B0604020202020204" charset="0"/>
                <a:cs typeface="Archivo" panose="020B0604020202020204" charset="0"/>
              </a:rPr>
              <a:t>Reduce the number of memory-reference instructions.</a:t>
            </a:r>
          </a:p>
        </p:txBody>
      </p:sp>
      <p:sp>
        <p:nvSpPr>
          <p:cNvPr id="324" name="Google Shape;324;p48"/>
          <p:cNvSpPr txBox="1">
            <a:spLocks noGrp="1"/>
          </p:cNvSpPr>
          <p:nvPr>
            <p:ph type="subTitle" idx="4"/>
          </p:nvPr>
        </p:nvSpPr>
        <p:spPr>
          <a:xfrm>
            <a:off x="846185" y="1406882"/>
            <a:ext cx="2175300" cy="4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SAP-2</a:t>
            </a:r>
            <a:endParaRPr dirty="0"/>
          </a:p>
        </p:txBody>
      </p:sp>
      <p:sp>
        <p:nvSpPr>
          <p:cNvPr id="325" name="Google Shape;325;p48"/>
          <p:cNvSpPr txBox="1">
            <a:spLocks noGrp="1"/>
          </p:cNvSpPr>
          <p:nvPr>
            <p:ph type="subTitle" idx="5"/>
          </p:nvPr>
        </p:nvSpPr>
        <p:spPr>
          <a:xfrm>
            <a:off x="5378893" y="1406882"/>
            <a:ext cx="2651595" cy="45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SAP-3</a:t>
            </a:r>
            <a:endParaRPr dirty="0"/>
          </a:p>
        </p:txBody>
      </p:sp>
      <p:sp>
        <p:nvSpPr>
          <p:cNvPr id="10" name="Google Shape;322;p48">
            <a:extLst>
              <a:ext uri="{FF2B5EF4-FFF2-40B4-BE49-F238E27FC236}">
                <a16:creationId xmlns:a16="http://schemas.microsoft.com/office/drawing/2014/main" id="{5E4D33E2-91D2-C459-CCEA-4E572D8ECB2D}"/>
              </a:ext>
            </a:extLst>
          </p:cNvPr>
          <p:cNvSpPr txBox="1">
            <a:spLocks/>
          </p:cNvSpPr>
          <p:nvPr/>
        </p:nvSpPr>
        <p:spPr>
          <a:xfrm>
            <a:off x="754560" y="4009930"/>
            <a:ext cx="763487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 algn="ctr"/>
            <a:r>
              <a:rPr lang="en-US" sz="1600" b="1" dirty="0">
                <a:solidFill>
                  <a:schemeClr val="accent1"/>
                </a:solidFill>
                <a:latin typeface="Archivo" panose="020B0604020202020204" charset="0"/>
                <a:cs typeface="Archivo" panose="020B0604020202020204" charset="0"/>
                <a:sym typeface="Poppins"/>
              </a:rPr>
              <a:t>Multiple key points</a:t>
            </a:r>
            <a:endParaRPr lang="en-US" sz="1600" dirty="0">
              <a:latin typeface="Archivo" panose="020B0604020202020204" charset="0"/>
              <a:cs typeface="Archivo" panose="020B0604020202020204" charset="0"/>
            </a:endParaRPr>
          </a:p>
          <a:p>
            <a:pPr marL="0" indent="0" algn="ctr"/>
            <a:r>
              <a:rPr lang="en-US" sz="1600" b="1" dirty="0">
                <a:solidFill>
                  <a:schemeClr val="bg1"/>
                </a:solidFill>
                <a:latin typeface="Archivo" panose="020B0604020202020204" charset="0"/>
                <a:cs typeface="Archivo" panose="020B0604020202020204" charset="0"/>
              </a:rPr>
              <a:t>Of other microprocessor architecture</a:t>
            </a:r>
          </a:p>
          <a:p>
            <a:pPr marL="0" indent="0" algn="ctr"/>
            <a:endParaRPr lang="en-US" sz="1600" dirty="0">
              <a:latin typeface="Archivo" panose="020B0604020202020204" charset="0"/>
              <a:cs typeface="Archiv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65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4" grpId="0" build="p"/>
      <p:bldP spid="32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10F760-CC42-0AA9-2736-6CF2439023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89578" y="93725"/>
            <a:ext cx="6164842" cy="495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9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title"/>
          </p:nvPr>
        </p:nvSpPr>
        <p:spPr>
          <a:xfrm>
            <a:off x="3714649" y="2338425"/>
            <a:ext cx="5103347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Instruction Set </a:t>
            </a:r>
            <a:r>
              <a:rPr lang="en-US" dirty="0">
                <a:solidFill>
                  <a:schemeClr val="accent1"/>
                </a:solidFill>
              </a:rPr>
              <a:t>Architecture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title" idx="2"/>
          </p:nvPr>
        </p:nvSpPr>
        <p:spPr>
          <a:xfrm>
            <a:off x="3790850" y="1165325"/>
            <a:ext cx="1318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250" name="Google Shape;250;p43"/>
          <p:cNvPicPr preferRelativeResize="0"/>
          <p:nvPr/>
        </p:nvPicPr>
        <p:blipFill rotWithShape="1">
          <a:blip r:embed="rId3">
            <a:alphaModFix/>
          </a:blip>
          <a:srcRect l="39171" r="5368"/>
          <a:stretch/>
        </p:blipFill>
        <p:spPr>
          <a:xfrm flipH="1">
            <a:off x="-19251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3"/>
          <p:cNvSpPr/>
          <p:nvPr/>
        </p:nvSpPr>
        <p:spPr>
          <a:xfrm flipH="1">
            <a:off x="-1894501" y="1830691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435;p87">
            <a:extLst>
              <a:ext uri="{FF2B5EF4-FFF2-40B4-BE49-F238E27FC236}">
                <a16:creationId xmlns:a16="http://schemas.microsoft.com/office/drawing/2014/main" id="{7E8B4CA2-0E42-0C0D-0EFF-ACF30C384EF6}"/>
              </a:ext>
            </a:extLst>
          </p:cNvPr>
          <p:cNvGrpSpPr/>
          <p:nvPr/>
        </p:nvGrpSpPr>
        <p:grpSpPr>
          <a:xfrm>
            <a:off x="100101" y="121531"/>
            <a:ext cx="320040" cy="320040"/>
            <a:chOff x="5769778" y="2292101"/>
            <a:chExt cx="374877" cy="367044"/>
          </a:xfrm>
        </p:grpSpPr>
        <p:sp>
          <p:nvSpPr>
            <p:cNvPr id="3" name="Google Shape;5436;p87">
              <a:extLst>
                <a:ext uri="{FF2B5EF4-FFF2-40B4-BE49-F238E27FC236}">
                  <a16:creationId xmlns:a16="http://schemas.microsoft.com/office/drawing/2014/main" id="{FE674D27-AEA1-422A-EEA5-03E5E8795DEC}"/>
                </a:ext>
              </a:extLst>
            </p:cNvPr>
            <p:cNvSpPr/>
            <p:nvPr/>
          </p:nvSpPr>
          <p:spPr>
            <a:xfrm>
              <a:off x="5783687" y="2297917"/>
              <a:ext cx="355571" cy="355676"/>
            </a:xfrm>
            <a:custGeom>
              <a:avLst/>
              <a:gdLst/>
              <a:ahLst/>
              <a:cxnLst/>
              <a:rect l="l" t="t" r="r" b="b"/>
              <a:pathLst>
                <a:path w="13574" h="13578" extrusionOk="0">
                  <a:moveTo>
                    <a:pt x="6785" y="1"/>
                  </a:moveTo>
                  <a:cubicBezTo>
                    <a:pt x="3036" y="1"/>
                    <a:pt x="0" y="3040"/>
                    <a:pt x="0" y="6789"/>
                  </a:cubicBezTo>
                  <a:cubicBezTo>
                    <a:pt x="0" y="10538"/>
                    <a:pt x="3036" y="13577"/>
                    <a:pt x="6785" y="13577"/>
                  </a:cubicBezTo>
                  <a:cubicBezTo>
                    <a:pt x="10534" y="13577"/>
                    <a:pt x="13574" y="10538"/>
                    <a:pt x="13574" y="6789"/>
                  </a:cubicBezTo>
                  <a:cubicBezTo>
                    <a:pt x="13574" y="3040"/>
                    <a:pt x="10534" y="1"/>
                    <a:pt x="6785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437;p87">
              <a:extLst>
                <a:ext uri="{FF2B5EF4-FFF2-40B4-BE49-F238E27FC236}">
                  <a16:creationId xmlns:a16="http://schemas.microsoft.com/office/drawing/2014/main" id="{7253CAA9-DB60-BD56-093A-AF4091AFEF68}"/>
                </a:ext>
              </a:extLst>
            </p:cNvPr>
            <p:cNvSpPr/>
            <p:nvPr/>
          </p:nvSpPr>
          <p:spPr>
            <a:xfrm>
              <a:off x="5810328" y="2324583"/>
              <a:ext cx="302264" cy="302343"/>
            </a:xfrm>
            <a:custGeom>
              <a:avLst/>
              <a:gdLst/>
              <a:ahLst/>
              <a:cxnLst/>
              <a:rect l="l" t="t" r="r" b="b"/>
              <a:pathLst>
                <a:path w="11539" h="11542" extrusionOk="0">
                  <a:moveTo>
                    <a:pt x="5768" y="0"/>
                  </a:moveTo>
                  <a:cubicBezTo>
                    <a:pt x="2585" y="0"/>
                    <a:pt x="1" y="2584"/>
                    <a:pt x="1" y="5771"/>
                  </a:cubicBezTo>
                  <a:cubicBezTo>
                    <a:pt x="1" y="8958"/>
                    <a:pt x="2585" y="11542"/>
                    <a:pt x="5768" y="11542"/>
                  </a:cubicBezTo>
                  <a:cubicBezTo>
                    <a:pt x="8955" y="11542"/>
                    <a:pt x="11539" y="8958"/>
                    <a:pt x="11539" y="5771"/>
                  </a:cubicBezTo>
                  <a:cubicBezTo>
                    <a:pt x="11539" y="2584"/>
                    <a:pt x="8955" y="0"/>
                    <a:pt x="5768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438;p87">
              <a:extLst>
                <a:ext uri="{FF2B5EF4-FFF2-40B4-BE49-F238E27FC236}">
                  <a16:creationId xmlns:a16="http://schemas.microsoft.com/office/drawing/2014/main" id="{472F2E1C-BDC2-59AC-2EB3-6A466A3B70AB}"/>
                </a:ext>
              </a:extLst>
            </p:cNvPr>
            <p:cNvSpPr/>
            <p:nvPr/>
          </p:nvSpPr>
          <p:spPr>
            <a:xfrm>
              <a:off x="5769778" y="2292101"/>
              <a:ext cx="374877" cy="367044"/>
            </a:xfrm>
            <a:custGeom>
              <a:avLst/>
              <a:gdLst/>
              <a:ahLst/>
              <a:cxnLst/>
              <a:rect l="l" t="t" r="r" b="b"/>
              <a:pathLst>
                <a:path w="14311" h="14012" extrusionOk="0">
                  <a:moveTo>
                    <a:pt x="7316" y="1"/>
                  </a:moveTo>
                  <a:cubicBezTo>
                    <a:pt x="7002" y="1"/>
                    <a:pt x="6686" y="22"/>
                    <a:pt x="6367" y="65"/>
                  </a:cubicBezTo>
                  <a:cubicBezTo>
                    <a:pt x="2656" y="565"/>
                    <a:pt x="0" y="3899"/>
                    <a:pt x="336" y="7631"/>
                  </a:cubicBezTo>
                  <a:cubicBezTo>
                    <a:pt x="659" y="11259"/>
                    <a:pt x="3699" y="14012"/>
                    <a:pt x="7305" y="14012"/>
                  </a:cubicBezTo>
                  <a:cubicBezTo>
                    <a:pt x="7409" y="14012"/>
                    <a:pt x="7513" y="14010"/>
                    <a:pt x="7618" y="14005"/>
                  </a:cubicBezTo>
                  <a:cubicBezTo>
                    <a:pt x="11360" y="13841"/>
                    <a:pt x="14307" y="10756"/>
                    <a:pt x="14310" y="7011"/>
                  </a:cubicBezTo>
                  <a:cubicBezTo>
                    <a:pt x="14310" y="6888"/>
                    <a:pt x="14307" y="6761"/>
                    <a:pt x="14300" y="6637"/>
                  </a:cubicBezTo>
                  <a:cubicBezTo>
                    <a:pt x="14293" y="6506"/>
                    <a:pt x="14196" y="6442"/>
                    <a:pt x="14097" y="6442"/>
                  </a:cubicBezTo>
                  <a:cubicBezTo>
                    <a:pt x="13991" y="6442"/>
                    <a:pt x="13885" y="6516"/>
                    <a:pt x="13892" y="6658"/>
                  </a:cubicBezTo>
                  <a:cubicBezTo>
                    <a:pt x="13899" y="6775"/>
                    <a:pt x="13903" y="6894"/>
                    <a:pt x="13903" y="7011"/>
                  </a:cubicBezTo>
                  <a:cubicBezTo>
                    <a:pt x="13896" y="10523"/>
                    <a:pt x="11130" y="13409"/>
                    <a:pt x="7625" y="13560"/>
                  </a:cubicBezTo>
                  <a:cubicBezTo>
                    <a:pt x="7527" y="13564"/>
                    <a:pt x="7429" y="13566"/>
                    <a:pt x="7332" y="13566"/>
                  </a:cubicBezTo>
                  <a:cubicBezTo>
                    <a:pt x="3953" y="13566"/>
                    <a:pt x="1105" y="10984"/>
                    <a:pt x="802" y="7587"/>
                  </a:cubicBezTo>
                  <a:cubicBezTo>
                    <a:pt x="490" y="4088"/>
                    <a:pt x="2981" y="966"/>
                    <a:pt x="6456" y="497"/>
                  </a:cubicBezTo>
                  <a:cubicBezTo>
                    <a:pt x="6754" y="456"/>
                    <a:pt x="7049" y="437"/>
                    <a:pt x="7342" y="437"/>
                  </a:cubicBezTo>
                  <a:cubicBezTo>
                    <a:pt x="10469" y="437"/>
                    <a:pt x="13223" y="2670"/>
                    <a:pt x="13796" y="5832"/>
                  </a:cubicBezTo>
                  <a:cubicBezTo>
                    <a:pt x="13815" y="5930"/>
                    <a:pt x="13901" y="6000"/>
                    <a:pt x="13996" y="6000"/>
                  </a:cubicBezTo>
                  <a:cubicBezTo>
                    <a:pt x="14008" y="6000"/>
                    <a:pt x="14021" y="5999"/>
                    <a:pt x="14033" y="5997"/>
                  </a:cubicBezTo>
                  <a:cubicBezTo>
                    <a:pt x="14146" y="5976"/>
                    <a:pt x="14218" y="5870"/>
                    <a:pt x="14197" y="5757"/>
                  </a:cubicBezTo>
                  <a:cubicBezTo>
                    <a:pt x="13586" y="2386"/>
                    <a:pt x="10650" y="1"/>
                    <a:pt x="7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439;p87">
              <a:extLst>
                <a:ext uri="{FF2B5EF4-FFF2-40B4-BE49-F238E27FC236}">
                  <a16:creationId xmlns:a16="http://schemas.microsoft.com/office/drawing/2014/main" id="{6D5FF200-329A-4F8E-2717-D7F0BCF34541}"/>
                </a:ext>
              </a:extLst>
            </p:cNvPr>
            <p:cNvSpPr/>
            <p:nvPr/>
          </p:nvSpPr>
          <p:spPr>
            <a:xfrm>
              <a:off x="5784316" y="2319030"/>
              <a:ext cx="353240" cy="314288"/>
            </a:xfrm>
            <a:custGeom>
              <a:avLst/>
              <a:gdLst/>
              <a:ahLst/>
              <a:cxnLst/>
              <a:rect l="l" t="t" r="r" b="b"/>
              <a:pathLst>
                <a:path w="13485" h="11998" extrusionOk="0">
                  <a:moveTo>
                    <a:pt x="6783" y="0"/>
                  </a:moveTo>
                  <a:cubicBezTo>
                    <a:pt x="5165" y="0"/>
                    <a:pt x="3553" y="651"/>
                    <a:pt x="2372" y="1929"/>
                  </a:cubicBezTo>
                  <a:cubicBezTo>
                    <a:pt x="2218" y="2080"/>
                    <a:pt x="2360" y="2286"/>
                    <a:pt x="2518" y="2286"/>
                  </a:cubicBezTo>
                  <a:cubicBezTo>
                    <a:pt x="2571" y="2286"/>
                    <a:pt x="2627" y="2263"/>
                    <a:pt x="2673" y="2207"/>
                  </a:cubicBezTo>
                  <a:cubicBezTo>
                    <a:pt x="3765" y="1028"/>
                    <a:pt x="5253" y="427"/>
                    <a:pt x="6747" y="427"/>
                  </a:cubicBezTo>
                  <a:cubicBezTo>
                    <a:pt x="8024" y="427"/>
                    <a:pt x="9305" y="866"/>
                    <a:pt x="10349" y="1758"/>
                  </a:cubicBezTo>
                  <a:cubicBezTo>
                    <a:pt x="12614" y="3690"/>
                    <a:pt x="12950" y="7066"/>
                    <a:pt x="11110" y="9406"/>
                  </a:cubicBezTo>
                  <a:cubicBezTo>
                    <a:pt x="10017" y="10799"/>
                    <a:pt x="8388" y="11531"/>
                    <a:pt x="6739" y="11531"/>
                  </a:cubicBezTo>
                  <a:cubicBezTo>
                    <a:pt x="5612" y="11531"/>
                    <a:pt x="4476" y="11189"/>
                    <a:pt x="3496" y="10482"/>
                  </a:cubicBezTo>
                  <a:cubicBezTo>
                    <a:pt x="1083" y="8738"/>
                    <a:pt x="473" y="5400"/>
                    <a:pt x="2115" y="2916"/>
                  </a:cubicBezTo>
                  <a:cubicBezTo>
                    <a:pt x="2180" y="2823"/>
                    <a:pt x="2152" y="2697"/>
                    <a:pt x="2060" y="2632"/>
                  </a:cubicBezTo>
                  <a:cubicBezTo>
                    <a:pt x="2026" y="2609"/>
                    <a:pt x="1987" y="2598"/>
                    <a:pt x="1949" y="2598"/>
                  </a:cubicBezTo>
                  <a:cubicBezTo>
                    <a:pt x="1881" y="2598"/>
                    <a:pt x="1814" y="2631"/>
                    <a:pt x="1775" y="2690"/>
                  </a:cubicBezTo>
                  <a:cubicBezTo>
                    <a:pt x="0" y="5376"/>
                    <a:pt x="662" y="8985"/>
                    <a:pt x="3273" y="10866"/>
                  </a:cubicBezTo>
                  <a:cubicBezTo>
                    <a:pt x="4331" y="11629"/>
                    <a:pt x="5557" y="11997"/>
                    <a:pt x="6772" y="11997"/>
                  </a:cubicBezTo>
                  <a:cubicBezTo>
                    <a:pt x="8555" y="11997"/>
                    <a:pt x="10317" y="11204"/>
                    <a:pt x="11497" y="9698"/>
                  </a:cubicBezTo>
                  <a:cubicBezTo>
                    <a:pt x="13485" y="7165"/>
                    <a:pt x="13118" y="3516"/>
                    <a:pt x="10668" y="1429"/>
                  </a:cubicBezTo>
                  <a:cubicBezTo>
                    <a:pt x="9542" y="471"/>
                    <a:pt x="8160" y="0"/>
                    <a:pt x="6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440;p87">
              <a:extLst>
                <a:ext uri="{FF2B5EF4-FFF2-40B4-BE49-F238E27FC236}">
                  <a16:creationId xmlns:a16="http://schemas.microsoft.com/office/drawing/2014/main" id="{270F559F-6FA7-B5A4-8A57-954901A5F69A}"/>
                </a:ext>
              </a:extLst>
            </p:cNvPr>
            <p:cNvSpPr/>
            <p:nvPr/>
          </p:nvSpPr>
          <p:spPr>
            <a:xfrm>
              <a:off x="5831153" y="2470358"/>
              <a:ext cx="18441" cy="10792"/>
            </a:xfrm>
            <a:custGeom>
              <a:avLst/>
              <a:gdLst/>
              <a:ahLst/>
              <a:cxnLst/>
              <a:rect l="l" t="t" r="r" b="b"/>
              <a:pathLst>
                <a:path w="704" h="412" extrusionOk="0">
                  <a:moveTo>
                    <a:pt x="203" y="0"/>
                  </a:moveTo>
                  <a:cubicBezTo>
                    <a:pt x="90" y="0"/>
                    <a:pt x="1" y="93"/>
                    <a:pt x="1" y="206"/>
                  </a:cubicBezTo>
                  <a:cubicBezTo>
                    <a:pt x="1" y="319"/>
                    <a:pt x="93" y="412"/>
                    <a:pt x="203" y="412"/>
                  </a:cubicBezTo>
                  <a:lnTo>
                    <a:pt x="498" y="412"/>
                  </a:lnTo>
                  <a:cubicBezTo>
                    <a:pt x="611" y="412"/>
                    <a:pt x="703" y="319"/>
                    <a:pt x="703" y="206"/>
                  </a:cubicBezTo>
                  <a:cubicBezTo>
                    <a:pt x="703" y="93"/>
                    <a:pt x="611" y="0"/>
                    <a:pt x="4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441;p87">
              <a:extLst>
                <a:ext uri="{FF2B5EF4-FFF2-40B4-BE49-F238E27FC236}">
                  <a16:creationId xmlns:a16="http://schemas.microsoft.com/office/drawing/2014/main" id="{C943AEA5-35A4-4D27-EB2A-1D70D2CC2B27}"/>
                </a:ext>
              </a:extLst>
            </p:cNvPr>
            <p:cNvSpPr/>
            <p:nvPr/>
          </p:nvSpPr>
          <p:spPr>
            <a:xfrm>
              <a:off x="5956129" y="2345487"/>
              <a:ext cx="135638" cy="135664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4973"/>
                  </a:lnTo>
                  <a:cubicBezTo>
                    <a:pt x="0" y="5086"/>
                    <a:pt x="89" y="5179"/>
                    <a:pt x="202" y="5179"/>
                  </a:cubicBezTo>
                  <a:lnTo>
                    <a:pt x="4972" y="5179"/>
                  </a:lnTo>
                  <a:cubicBezTo>
                    <a:pt x="5085" y="5179"/>
                    <a:pt x="5178" y="5086"/>
                    <a:pt x="5178" y="4973"/>
                  </a:cubicBezTo>
                  <a:cubicBezTo>
                    <a:pt x="5178" y="4860"/>
                    <a:pt x="5085" y="4767"/>
                    <a:pt x="4972" y="4767"/>
                  </a:cubicBezTo>
                  <a:lnTo>
                    <a:pt x="408" y="4767"/>
                  </a:ln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42;p87">
              <a:extLst>
                <a:ext uri="{FF2B5EF4-FFF2-40B4-BE49-F238E27FC236}">
                  <a16:creationId xmlns:a16="http://schemas.microsoft.com/office/drawing/2014/main" id="{393AF3CA-D12F-588F-3AA7-5EE7AA0F01E1}"/>
                </a:ext>
              </a:extLst>
            </p:cNvPr>
            <p:cNvSpPr/>
            <p:nvPr/>
          </p:nvSpPr>
          <p:spPr>
            <a:xfrm>
              <a:off x="5956129" y="2587581"/>
              <a:ext cx="10688" cy="18441"/>
            </a:xfrm>
            <a:custGeom>
              <a:avLst/>
              <a:gdLst/>
              <a:ahLst/>
              <a:cxnLst/>
              <a:rect l="l" t="t" r="r" b="b"/>
              <a:pathLst>
                <a:path w="408" h="704" extrusionOk="0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501"/>
                  </a:lnTo>
                  <a:cubicBezTo>
                    <a:pt x="0" y="614"/>
                    <a:pt x="89" y="703"/>
                    <a:pt x="202" y="703"/>
                  </a:cubicBezTo>
                  <a:cubicBezTo>
                    <a:pt x="315" y="703"/>
                    <a:pt x="408" y="614"/>
                    <a:pt x="408" y="501"/>
                  </a:cubicBez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443;p87">
              <a:extLst>
                <a:ext uri="{FF2B5EF4-FFF2-40B4-BE49-F238E27FC236}">
                  <a16:creationId xmlns:a16="http://schemas.microsoft.com/office/drawing/2014/main" id="{4CA4A1D2-07C6-032A-AB55-DD968AAF041F}"/>
                </a:ext>
              </a:extLst>
            </p:cNvPr>
            <p:cNvSpPr/>
            <p:nvPr/>
          </p:nvSpPr>
          <p:spPr>
            <a:xfrm>
              <a:off x="5865390" y="2381898"/>
              <a:ext cx="20904" cy="16450"/>
            </a:xfrm>
            <a:custGeom>
              <a:avLst/>
              <a:gdLst/>
              <a:ahLst/>
              <a:cxnLst/>
              <a:rect l="l" t="t" r="r" b="b"/>
              <a:pathLst>
                <a:path w="798" h="628" extrusionOk="0">
                  <a:moveTo>
                    <a:pt x="298" y="1"/>
                  </a:moveTo>
                  <a:cubicBezTo>
                    <a:pt x="138" y="1"/>
                    <a:pt x="0" y="208"/>
                    <a:pt x="150" y="358"/>
                  </a:cubicBezTo>
                  <a:lnTo>
                    <a:pt x="359" y="564"/>
                  </a:lnTo>
                  <a:cubicBezTo>
                    <a:pt x="404" y="609"/>
                    <a:pt x="454" y="627"/>
                    <a:pt x="502" y="627"/>
                  </a:cubicBezTo>
                  <a:cubicBezTo>
                    <a:pt x="660" y="627"/>
                    <a:pt x="797" y="423"/>
                    <a:pt x="647" y="273"/>
                  </a:cubicBezTo>
                  <a:lnTo>
                    <a:pt x="442" y="64"/>
                  </a:lnTo>
                  <a:cubicBezTo>
                    <a:pt x="397" y="19"/>
                    <a:pt x="347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444;p87">
              <a:extLst>
                <a:ext uri="{FF2B5EF4-FFF2-40B4-BE49-F238E27FC236}">
                  <a16:creationId xmlns:a16="http://schemas.microsoft.com/office/drawing/2014/main" id="{0C70B018-1004-E600-9352-5965BECA7470}"/>
                </a:ext>
              </a:extLst>
            </p:cNvPr>
            <p:cNvSpPr/>
            <p:nvPr/>
          </p:nvSpPr>
          <p:spPr>
            <a:xfrm>
              <a:off x="6038434" y="2553266"/>
              <a:ext cx="19044" cy="16293"/>
            </a:xfrm>
            <a:custGeom>
              <a:avLst/>
              <a:gdLst/>
              <a:ahLst/>
              <a:cxnLst/>
              <a:rect l="l" t="t" r="r" b="b"/>
              <a:pathLst>
                <a:path w="727" h="622" extrusionOk="0">
                  <a:moveTo>
                    <a:pt x="226" y="1"/>
                  </a:moveTo>
                  <a:cubicBezTo>
                    <a:pt x="173" y="1"/>
                    <a:pt x="120" y="21"/>
                    <a:pt x="79" y="60"/>
                  </a:cubicBezTo>
                  <a:cubicBezTo>
                    <a:pt x="0" y="139"/>
                    <a:pt x="0" y="269"/>
                    <a:pt x="79" y="351"/>
                  </a:cubicBezTo>
                  <a:lnTo>
                    <a:pt x="288" y="557"/>
                  </a:lnTo>
                  <a:cubicBezTo>
                    <a:pt x="334" y="602"/>
                    <a:pt x="385" y="622"/>
                    <a:pt x="433" y="622"/>
                  </a:cubicBezTo>
                  <a:cubicBezTo>
                    <a:pt x="592" y="622"/>
                    <a:pt x="727" y="416"/>
                    <a:pt x="580" y="269"/>
                  </a:cubicBezTo>
                  <a:lnTo>
                    <a:pt x="371" y="60"/>
                  </a:lnTo>
                  <a:cubicBezTo>
                    <a:pt x="331" y="21"/>
                    <a:pt x="279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445;p87">
              <a:extLst>
                <a:ext uri="{FF2B5EF4-FFF2-40B4-BE49-F238E27FC236}">
                  <a16:creationId xmlns:a16="http://schemas.microsoft.com/office/drawing/2014/main" id="{DB52F942-D21C-EE2A-5416-E7D2103EB138}"/>
                </a:ext>
              </a:extLst>
            </p:cNvPr>
            <p:cNvSpPr/>
            <p:nvPr/>
          </p:nvSpPr>
          <p:spPr>
            <a:xfrm>
              <a:off x="6036653" y="2381976"/>
              <a:ext cx="20825" cy="16398"/>
            </a:xfrm>
            <a:custGeom>
              <a:avLst/>
              <a:gdLst/>
              <a:ahLst/>
              <a:cxnLst/>
              <a:rect l="l" t="t" r="r" b="b"/>
              <a:pathLst>
                <a:path w="795" h="626" extrusionOk="0">
                  <a:moveTo>
                    <a:pt x="499" y="1"/>
                  </a:moveTo>
                  <a:cubicBezTo>
                    <a:pt x="451" y="1"/>
                    <a:pt x="401" y="20"/>
                    <a:pt x="356" y="64"/>
                  </a:cubicBezTo>
                  <a:lnTo>
                    <a:pt x="147" y="273"/>
                  </a:lnTo>
                  <a:cubicBezTo>
                    <a:pt x="0" y="420"/>
                    <a:pt x="135" y="626"/>
                    <a:pt x="294" y="626"/>
                  </a:cubicBezTo>
                  <a:cubicBezTo>
                    <a:pt x="342" y="626"/>
                    <a:pt x="393" y="607"/>
                    <a:pt x="439" y="561"/>
                  </a:cubicBezTo>
                  <a:lnTo>
                    <a:pt x="648" y="355"/>
                  </a:lnTo>
                  <a:cubicBezTo>
                    <a:pt x="795" y="205"/>
                    <a:pt x="657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446;p87">
              <a:extLst>
                <a:ext uri="{FF2B5EF4-FFF2-40B4-BE49-F238E27FC236}">
                  <a16:creationId xmlns:a16="http://schemas.microsoft.com/office/drawing/2014/main" id="{D9A08E88-6281-E3E6-20D0-7854DA13B166}"/>
                </a:ext>
              </a:extLst>
            </p:cNvPr>
            <p:cNvSpPr/>
            <p:nvPr/>
          </p:nvSpPr>
          <p:spPr>
            <a:xfrm>
              <a:off x="5867249" y="2553161"/>
              <a:ext cx="19044" cy="16319"/>
            </a:xfrm>
            <a:custGeom>
              <a:avLst/>
              <a:gdLst/>
              <a:ahLst/>
              <a:cxnLst/>
              <a:rect l="l" t="t" r="r" b="b"/>
              <a:pathLst>
                <a:path w="727" h="623" extrusionOk="0">
                  <a:moveTo>
                    <a:pt x="431" y="1"/>
                  </a:moveTo>
                  <a:cubicBezTo>
                    <a:pt x="383" y="1"/>
                    <a:pt x="333" y="19"/>
                    <a:pt x="288" y="64"/>
                  </a:cubicBezTo>
                  <a:lnTo>
                    <a:pt x="79" y="273"/>
                  </a:lnTo>
                  <a:cubicBezTo>
                    <a:pt x="1" y="352"/>
                    <a:pt x="1" y="482"/>
                    <a:pt x="79" y="561"/>
                  </a:cubicBezTo>
                  <a:cubicBezTo>
                    <a:pt x="119" y="602"/>
                    <a:pt x="171" y="623"/>
                    <a:pt x="224" y="623"/>
                  </a:cubicBezTo>
                  <a:cubicBezTo>
                    <a:pt x="276" y="623"/>
                    <a:pt x="330" y="602"/>
                    <a:pt x="371" y="561"/>
                  </a:cubicBezTo>
                  <a:lnTo>
                    <a:pt x="576" y="355"/>
                  </a:lnTo>
                  <a:cubicBezTo>
                    <a:pt x="726" y="205"/>
                    <a:pt x="589" y="1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447;p87">
              <a:extLst>
                <a:ext uri="{FF2B5EF4-FFF2-40B4-BE49-F238E27FC236}">
                  <a16:creationId xmlns:a16="http://schemas.microsoft.com/office/drawing/2014/main" id="{7E0FFEE1-5E8D-0B8F-56D2-BBCF6E60118F}"/>
                </a:ext>
              </a:extLst>
            </p:cNvPr>
            <p:cNvSpPr/>
            <p:nvPr/>
          </p:nvSpPr>
          <p:spPr>
            <a:xfrm>
              <a:off x="5838592" y="2421400"/>
              <a:ext cx="22868" cy="13936"/>
            </a:xfrm>
            <a:custGeom>
              <a:avLst/>
              <a:gdLst/>
              <a:ahLst/>
              <a:cxnLst/>
              <a:rect l="l" t="t" r="r" b="b"/>
              <a:pathLst>
                <a:path w="873" h="532" extrusionOk="0">
                  <a:moveTo>
                    <a:pt x="295" y="0"/>
                  </a:moveTo>
                  <a:cubicBezTo>
                    <a:pt x="99" y="0"/>
                    <a:pt x="1" y="303"/>
                    <a:pt x="221" y="396"/>
                  </a:cubicBezTo>
                  <a:lnTo>
                    <a:pt x="491" y="512"/>
                  </a:lnTo>
                  <a:cubicBezTo>
                    <a:pt x="522" y="525"/>
                    <a:pt x="551" y="531"/>
                    <a:pt x="578" y="531"/>
                  </a:cubicBezTo>
                  <a:cubicBezTo>
                    <a:pt x="775" y="531"/>
                    <a:pt x="872" y="229"/>
                    <a:pt x="652" y="135"/>
                  </a:cubicBezTo>
                  <a:lnTo>
                    <a:pt x="382" y="19"/>
                  </a:lnTo>
                  <a:cubicBezTo>
                    <a:pt x="351" y="6"/>
                    <a:pt x="322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448;p87">
              <a:extLst>
                <a:ext uri="{FF2B5EF4-FFF2-40B4-BE49-F238E27FC236}">
                  <a16:creationId xmlns:a16="http://schemas.microsoft.com/office/drawing/2014/main" id="{93A6CEE2-EB8E-BC8F-7488-1026855BB707}"/>
                </a:ext>
              </a:extLst>
            </p:cNvPr>
            <p:cNvSpPr/>
            <p:nvPr/>
          </p:nvSpPr>
          <p:spPr>
            <a:xfrm>
              <a:off x="6061512" y="2516147"/>
              <a:ext cx="22816" cy="13883"/>
            </a:xfrm>
            <a:custGeom>
              <a:avLst/>
              <a:gdLst/>
              <a:ahLst/>
              <a:cxnLst/>
              <a:rect l="l" t="t" r="r" b="b"/>
              <a:pathLst>
                <a:path w="871" h="530" extrusionOk="0">
                  <a:moveTo>
                    <a:pt x="291" y="1"/>
                  </a:moveTo>
                  <a:cubicBezTo>
                    <a:pt x="94" y="1"/>
                    <a:pt x="0" y="302"/>
                    <a:pt x="219" y="398"/>
                  </a:cubicBezTo>
                  <a:lnTo>
                    <a:pt x="490" y="511"/>
                  </a:lnTo>
                  <a:cubicBezTo>
                    <a:pt x="521" y="524"/>
                    <a:pt x="550" y="529"/>
                    <a:pt x="577" y="529"/>
                  </a:cubicBezTo>
                  <a:cubicBezTo>
                    <a:pt x="773" y="529"/>
                    <a:pt x="871" y="227"/>
                    <a:pt x="651" y="134"/>
                  </a:cubicBezTo>
                  <a:lnTo>
                    <a:pt x="380" y="21"/>
                  </a:lnTo>
                  <a:cubicBezTo>
                    <a:pt x="349" y="7"/>
                    <a:pt x="319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49;p87">
              <a:extLst>
                <a:ext uri="{FF2B5EF4-FFF2-40B4-BE49-F238E27FC236}">
                  <a16:creationId xmlns:a16="http://schemas.microsoft.com/office/drawing/2014/main" id="{83CD50F7-EA54-8CD8-469C-C71D004B65AD}"/>
                </a:ext>
              </a:extLst>
            </p:cNvPr>
            <p:cNvSpPr/>
            <p:nvPr/>
          </p:nvSpPr>
          <p:spPr>
            <a:xfrm>
              <a:off x="6000923" y="2355336"/>
              <a:ext cx="16162" cy="17917"/>
            </a:xfrm>
            <a:custGeom>
              <a:avLst/>
              <a:gdLst/>
              <a:ahLst/>
              <a:cxnLst/>
              <a:rect l="l" t="t" r="r" b="b"/>
              <a:pathLst>
                <a:path w="617" h="684" extrusionOk="0">
                  <a:moveTo>
                    <a:pt x="353" y="1"/>
                  </a:moveTo>
                  <a:cubicBezTo>
                    <a:pt x="281" y="1"/>
                    <a:pt x="209" y="38"/>
                    <a:pt x="171" y="128"/>
                  </a:cubicBezTo>
                  <a:lnTo>
                    <a:pt x="55" y="399"/>
                  </a:lnTo>
                  <a:cubicBezTo>
                    <a:pt x="0" y="533"/>
                    <a:pt x="96" y="684"/>
                    <a:pt x="243" y="684"/>
                  </a:cubicBezTo>
                  <a:cubicBezTo>
                    <a:pt x="326" y="684"/>
                    <a:pt x="401" y="632"/>
                    <a:pt x="432" y="557"/>
                  </a:cubicBezTo>
                  <a:lnTo>
                    <a:pt x="548" y="286"/>
                  </a:lnTo>
                  <a:cubicBezTo>
                    <a:pt x="617" y="125"/>
                    <a:pt x="484" y="1"/>
                    <a:pt x="3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450;p87">
              <a:extLst>
                <a:ext uri="{FF2B5EF4-FFF2-40B4-BE49-F238E27FC236}">
                  <a16:creationId xmlns:a16="http://schemas.microsoft.com/office/drawing/2014/main" id="{0FFC3700-A374-6EE7-247A-E26193D47788}"/>
                </a:ext>
              </a:extLst>
            </p:cNvPr>
            <p:cNvSpPr/>
            <p:nvPr/>
          </p:nvSpPr>
          <p:spPr>
            <a:xfrm>
              <a:off x="5906490" y="2578203"/>
              <a:ext cx="15900" cy="17917"/>
            </a:xfrm>
            <a:custGeom>
              <a:avLst/>
              <a:gdLst/>
              <a:ahLst/>
              <a:cxnLst/>
              <a:rect l="l" t="t" r="r" b="b"/>
              <a:pathLst>
                <a:path w="607" h="684" extrusionOk="0">
                  <a:moveTo>
                    <a:pt x="342" y="0"/>
                  </a:moveTo>
                  <a:cubicBezTo>
                    <a:pt x="270" y="0"/>
                    <a:pt x="199" y="37"/>
                    <a:pt x="161" y="126"/>
                  </a:cubicBezTo>
                  <a:lnTo>
                    <a:pt x="45" y="396"/>
                  </a:lnTo>
                  <a:cubicBezTo>
                    <a:pt x="0" y="503"/>
                    <a:pt x="48" y="623"/>
                    <a:pt x="154" y="667"/>
                  </a:cubicBezTo>
                  <a:cubicBezTo>
                    <a:pt x="180" y="678"/>
                    <a:pt x="207" y="684"/>
                    <a:pt x="234" y="684"/>
                  </a:cubicBezTo>
                  <a:cubicBezTo>
                    <a:pt x="313" y="684"/>
                    <a:pt x="388" y="637"/>
                    <a:pt x="422" y="558"/>
                  </a:cubicBezTo>
                  <a:lnTo>
                    <a:pt x="538" y="287"/>
                  </a:lnTo>
                  <a:cubicBezTo>
                    <a:pt x="607" y="125"/>
                    <a:pt x="473" y="0"/>
                    <a:pt x="3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451;p87">
              <a:extLst>
                <a:ext uri="{FF2B5EF4-FFF2-40B4-BE49-F238E27FC236}">
                  <a16:creationId xmlns:a16="http://schemas.microsoft.com/office/drawing/2014/main" id="{BCDAEB81-5073-034B-0AB1-9BCD7D1C9137}"/>
                </a:ext>
              </a:extLst>
            </p:cNvPr>
            <p:cNvSpPr/>
            <p:nvPr/>
          </p:nvSpPr>
          <p:spPr>
            <a:xfrm>
              <a:off x="5907983" y="2354472"/>
              <a:ext cx="16031" cy="17970"/>
            </a:xfrm>
            <a:custGeom>
              <a:avLst/>
              <a:gdLst/>
              <a:ahLst/>
              <a:cxnLst/>
              <a:rect l="l" t="t" r="r" b="b"/>
              <a:pathLst>
                <a:path w="612" h="686" extrusionOk="0">
                  <a:moveTo>
                    <a:pt x="263" y="1"/>
                  </a:moveTo>
                  <a:cubicBezTo>
                    <a:pt x="133" y="1"/>
                    <a:pt x="1" y="122"/>
                    <a:pt x="66" y="285"/>
                  </a:cubicBezTo>
                  <a:lnTo>
                    <a:pt x="176" y="556"/>
                  </a:lnTo>
                  <a:cubicBezTo>
                    <a:pt x="207" y="634"/>
                    <a:pt x="282" y="686"/>
                    <a:pt x="368" y="686"/>
                  </a:cubicBezTo>
                  <a:cubicBezTo>
                    <a:pt x="512" y="682"/>
                    <a:pt x="611" y="538"/>
                    <a:pt x="556" y="401"/>
                  </a:cubicBezTo>
                  <a:lnTo>
                    <a:pt x="447" y="131"/>
                  </a:lnTo>
                  <a:cubicBezTo>
                    <a:pt x="410" y="39"/>
                    <a:pt x="337" y="1"/>
                    <a:pt x="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452;p87">
              <a:extLst>
                <a:ext uri="{FF2B5EF4-FFF2-40B4-BE49-F238E27FC236}">
                  <a16:creationId xmlns:a16="http://schemas.microsoft.com/office/drawing/2014/main" id="{F2E0F481-81C4-6033-3DF8-DEDE507529A1}"/>
                </a:ext>
              </a:extLst>
            </p:cNvPr>
            <p:cNvSpPr/>
            <p:nvPr/>
          </p:nvSpPr>
          <p:spPr>
            <a:xfrm>
              <a:off x="5999194" y="2579041"/>
              <a:ext cx="15717" cy="17996"/>
            </a:xfrm>
            <a:custGeom>
              <a:avLst/>
              <a:gdLst/>
              <a:ahLst/>
              <a:cxnLst/>
              <a:rect l="l" t="t" r="r" b="b"/>
              <a:pathLst>
                <a:path w="600" h="687" extrusionOk="0">
                  <a:moveTo>
                    <a:pt x="232" y="1"/>
                  </a:moveTo>
                  <a:cubicBezTo>
                    <a:pt x="207" y="1"/>
                    <a:pt x="183" y="5"/>
                    <a:pt x="159" y="15"/>
                  </a:cubicBezTo>
                  <a:lnTo>
                    <a:pt x="159" y="18"/>
                  </a:lnTo>
                  <a:cubicBezTo>
                    <a:pt x="52" y="59"/>
                    <a:pt x="1" y="179"/>
                    <a:pt x="45" y="282"/>
                  </a:cubicBezTo>
                  <a:lnTo>
                    <a:pt x="155" y="556"/>
                  </a:lnTo>
                  <a:cubicBezTo>
                    <a:pt x="191" y="648"/>
                    <a:pt x="263" y="686"/>
                    <a:pt x="336" y="686"/>
                  </a:cubicBezTo>
                  <a:cubicBezTo>
                    <a:pt x="466" y="686"/>
                    <a:pt x="599" y="564"/>
                    <a:pt x="536" y="402"/>
                  </a:cubicBezTo>
                  <a:lnTo>
                    <a:pt x="422" y="131"/>
                  </a:lnTo>
                  <a:cubicBezTo>
                    <a:pt x="391" y="50"/>
                    <a:pt x="313" y="1"/>
                    <a:pt x="2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453;p87">
              <a:extLst>
                <a:ext uri="{FF2B5EF4-FFF2-40B4-BE49-F238E27FC236}">
                  <a16:creationId xmlns:a16="http://schemas.microsoft.com/office/drawing/2014/main" id="{B8E7538E-2A54-B6F9-AD87-35EFD8119EB2}"/>
                </a:ext>
              </a:extLst>
            </p:cNvPr>
            <p:cNvSpPr/>
            <p:nvPr/>
          </p:nvSpPr>
          <p:spPr>
            <a:xfrm>
              <a:off x="6062664" y="2423574"/>
              <a:ext cx="22502" cy="13674"/>
            </a:xfrm>
            <a:custGeom>
              <a:avLst/>
              <a:gdLst/>
              <a:ahLst/>
              <a:cxnLst/>
              <a:rect l="l" t="t" r="r" b="b"/>
              <a:pathLst>
                <a:path w="859" h="522" extrusionOk="0">
                  <a:moveTo>
                    <a:pt x="568" y="1"/>
                  </a:moveTo>
                  <a:cubicBezTo>
                    <a:pt x="542" y="1"/>
                    <a:pt x="514" y="6"/>
                    <a:pt x="484" y="18"/>
                  </a:cubicBezTo>
                  <a:lnTo>
                    <a:pt x="210" y="128"/>
                  </a:lnTo>
                  <a:cubicBezTo>
                    <a:pt x="1" y="210"/>
                    <a:pt x="62" y="522"/>
                    <a:pt x="289" y="522"/>
                  </a:cubicBezTo>
                  <a:cubicBezTo>
                    <a:pt x="313" y="522"/>
                    <a:pt x="340" y="518"/>
                    <a:pt x="364" y="508"/>
                  </a:cubicBezTo>
                  <a:lnTo>
                    <a:pt x="638" y="399"/>
                  </a:lnTo>
                  <a:cubicBezTo>
                    <a:pt x="859" y="308"/>
                    <a:pt x="767" y="1"/>
                    <a:pt x="5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454;p87">
              <a:extLst>
                <a:ext uri="{FF2B5EF4-FFF2-40B4-BE49-F238E27FC236}">
                  <a16:creationId xmlns:a16="http://schemas.microsoft.com/office/drawing/2014/main" id="{B81EE357-9666-0F94-C05F-33F42A25A549}"/>
                </a:ext>
              </a:extLst>
            </p:cNvPr>
            <p:cNvSpPr/>
            <p:nvPr/>
          </p:nvSpPr>
          <p:spPr>
            <a:xfrm>
              <a:off x="5837675" y="2514235"/>
              <a:ext cx="22999" cy="13752"/>
            </a:xfrm>
            <a:custGeom>
              <a:avLst/>
              <a:gdLst/>
              <a:ahLst/>
              <a:cxnLst/>
              <a:rect l="l" t="t" r="r" b="b"/>
              <a:pathLst>
                <a:path w="878" h="525" extrusionOk="0">
                  <a:moveTo>
                    <a:pt x="584" y="1"/>
                  </a:moveTo>
                  <a:cubicBezTo>
                    <a:pt x="557" y="1"/>
                    <a:pt x="529" y="6"/>
                    <a:pt x="499" y="18"/>
                  </a:cubicBezTo>
                  <a:lnTo>
                    <a:pt x="225" y="128"/>
                  </a:lnTo>
                  <a:cubicBezTo>
                    <a:pt x="0" y="216"/>
                    <a:pt x="96" y="525"/>
                    <a:pt x="297" y="525"/>
                  </a:cubicBezTo>
                  <a:cubicBezTo>
                    <a:pt x="323" y="525"/>
                    <a:pt x="350" y="520"/>
                    <a:pt x="379" y="508"/>
                  </a:cubicBezTo>
                  <a:lnTo>
                    <a:pt x="653" y="395"/>
                  </a:lnTo>
                  <a:cubicBezTo>
                    <a:pt x="877" y="307"/>
                    <a:pt x="78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49;p43">
            <a:extLst>
              <a:ext uri="{FF2B5EF4-FFF2-40B4-BE49-F238E27FC236}">
                <a16:creationId xmlns:a16="http://schemas.microsoft.com/office/drawing/2014/main" id="{0B11A762-6276-0724-180E-3F6647BE0648}"/>
              </a:ext>
            </a:extLst>
          </p:cNvPr>
          <p:cNvSpPr txBox="1">
            <a:spLocks/>
          </p:cNvSpPr>
          <p:nvPr/>
        </p:nvSpPr>
        <p:spPr>
          <a:xfrm>
            <a:off x="397294" y="93438"/>
            <a:ext cx="462454" cy="367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438346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Macroinstructions</a:t>
            </a:r>
            <a:endParaRPr sz="2400" dirty="0">
              <a:solidFill>
                <a:schemeClr val="accent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501D3A-67A0-99A6-DCB1-749B99EA0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926" y="898498"/>
            <a:ext cx="5930148" cy="4086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889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Macroinstructions</a:t>
            </a:r>
            <a:endParaRPr sz="2400"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7FE1AD-5258-8D08-C65A-F1D6D077D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29" y="1266286"/>
            <a:ext cx="8093141" cy="286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91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Instruction </a:t>
            </a:r>
            <a:r>
              <a:rPr lang="en-US" dirty="0">
                <a:solidFill>
                  <a:srgbClr val="5C8374"/>
                </a:solidFill>
              </a:rPr>
              <a:t>Formats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E8E233-B56B-4B1C-C527-15362ED26A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76" y="1351318"/>
            <a:ext cx="7907447" cy="2505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133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>
            <a:spLocks noGrp="1"/>
          </p:cNvSpPr>
          <p:nvPr>
            <p:ph type="title"/>
          </p:nvPr>
        </p:nvSpPr>
        <p:spPr>
          <a:xfrm>
            <a:off x="720000" y="1614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LDR </a:t>
            </a:r>
            <a:r>
              <a:rPr lang="en-US" dirty="0">
                <a:solidFill>
                  <a:srgbClr val="5C8374"/>
                </a:solidFill>
              </a:rPr>
              <a:t>Timing Diagram</a:t>
            </a:r>
          </a:p>
        </p:txBody>
      </p:sp>
      <p:pic>
        <p:nvPicPr>
          <p:cNvPr id="3" name="Picture 2" descr="A diagram of a computer&#10;&#10;Description automatically generated">
            <a:extLst>
              <a:ext uri="{FF2B5EF4-FFF2-40B4-BE49-F238E27FC236}">
                <a16:creationId xmlns:a16="http://schemas.microsoft.com/office/drawing/2014/main" id="{49B7D50E-301A-FFC0-7B50-5C04F64C9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4678" y="734125"/>
            <a:ext cx="3326447" cy="440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37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p53"/>
          <p:cNvPicPr preferRelativeResize="0"/>
          <p:nvPr/>
        </p:nvPicPr>
        <p:blipFill rotWithShape="1">
          <a:blip r:embed="rId3">
            <a:alphaModFix/>
          </a:blip>
          <a:srcRect t="10127" b="45416"/>
          <a:stretch/>
        </p:blipFill>
        <p:spPr>
          <a:xfrm rot="10800000" flipH="1">
            <a:off x="0" y="3301076"/>
            <a:ext cx="9144003" cy="1900699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53"/>
          <p:cNvSpPr txBox="1">
            <a:spLocks noGrp="1"/>
          </p:cNvSpPr>
          <p:nvPr>
            <p:ph type="title"/>
          </p:nvPr>
        </p:nvSpPr>
        <p:spPr>
          <a:xfrm>
            <a:off x="1760619" y="2091090"/>
            <a:ext cx="5622762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Implementation </a:t>
            </a:r>
            <a:r>
              <a:rPr lang="en-US" dirty="0">
                <a:solidFill>
                  <a:schemeClr val="accent1"/>
                </a:solidFill>
              </a:rPr>
              <a:t>&amp; Simulation</a:t>
            </a:r>
          </a:p>
        </p:txBody>
      </p:sp>
      <p:sp>
        <p:nvSpPr>
          <p:cNvPr id="545" name="Google Shape;545;p53"/>
          <p:cNvSpPr txBox="1">
            <a:spLocks noGrp="1"/>
          </p:cNvSpPr>
          <p:nvPr>
            <p:ph type="title" idx="2"/>
          </p:nvPr>
        </p:nvSpPr>
        <p:spPr>
          <a:xfrm>
            <a:off x="3790850" y="1038725"/>
            <a:ext cx="1318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546" name="Google Shape;546;p53"/>
          <p:cNvSpPr/>
          <p:nvPr/>
        </p:nvSpPr>
        <p:spPr>
          <a:xfrm rot="5400000" flipH="1">
            <a:off x="-1894565" y="2756963"/>
            <a:ext cx="4270815" cy="4187470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435;p87">
            <a:extLst>
              <a:ext uri="{FF2B5EF4-FFF2-40B4-BE49-F238E27FC236}">
                <a16:creationId xmlns:a16="http://schemas.microsoft.com/office/drawing/2014/main" id="{97D7FF89-C44D-15FB-55BE-3FBBD3D936DF}"/>
              </a:ext>
            </a:extLst>
          </p:cNvPr>
          <p:cNvGrpSpPr/>
          <p:nvPr/>
        </p:nvGrpSpPr>
        <p:grpSpPr>
          <a:xfrm>
            <a:off x="100101" y="121531"/>
            <a:ext cx="320040" cy="320040"/>
            <a:chOff x="5769778" y="2292101"/>
            <a:chExt cx="374877" cy="367044"/>
          </a:xfrm>
        </p:grpSpPr>
        <p:sp>
          <p:nvSpPr>
            <p:cNvPr id="3" name="Google Shape;5436;p87">
              <a:extLst>
                <a:ext uri="{FF2B5EF4-FFF2-40B4-BE49-F238E27FC236}">
                  <a16:creationId xmlns:a16="http://schemas.microsoft.com/office/drawing/2014/main" id="{34DC0797-2284-0D85-B744-4C7E219CF41C}"/>
                </a:ext>
              </a:extLst>
            </p:cNvPr>
            <p:cNvSpPr/>
            <p:nvPr/>
          </p:nvSpPr>
          <p:spPr>
            <a:xfrm>
              <a:off x="5783687" y="2297917"/>
              <a:ext cx="355571" cy="355676"/>
            </a:xfrm>
            <a:custGeom>
              <a:avLst/>
              <a:gdLst/>
              <a:ahLst/>
              <a:cxnLst/>
              <a:rect l="l" t="t" r="r" b="b"/>
              <a:pathLst>
                <a:path w="13574" h="13578" extrusionOk="0">
                  <a:moveTo>
                    <a:pt x="6785" y="1"/>
                  </a:moveTo>
                  <a:cubicBezTo>
                    <a:pt x="3036" y="1"/>
                    <a:pt x="0" y="3040"/>
                    <a:pt x="0" y="6789"/>
                  </a:cubicBezTo>
                  <a:cubicBezTo>
                    <a:pt x="0" y="10538"/>
                    <a:pt x="3036" y="13577"/>
                    <a:pt x="6785" y="13577"/>
                  </a:cubicBezTo>
                  <a:cubicBezTo>
                    <a:pt x="10534" y="13577"/>
                    <a:pt x="13574" y="10538"/>
                    <a:pt x="13574" y="6789"/>
                  </a:cubicBezTo>
                  <a:cubicBezTo>
                    <a:pt x="13574" y="3040"/>
                    <a:pt x="10534" y="1"/>
                    <a:pt x="6785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437;p87">
              <a:extLst>
                <a:ext uri="{FF2B5EF4-FFF2-40B4-BE49-F238E27FC236}">
                  <a16:creationId xmlns:a16="http://schemas.microsoft.com/office/drawing/2014/main" id="{BD06E5CE-1EFC-FAC4-D27E-B823A293BF68}"/>
                </a:ext>
              </a:extLst>
            </p:cNvPr>
            <p:cNvSpPr/>
            <p:nvPr/>
          </p:nvSpPr>
          <p:spPr>
            <a:xfrm>
              <a:off x="5810328" y="2324583"/>
              <a:ext cx="302264" cy="302343"/>
            </a:xfrm>
            <a:custGeom>
              <a:avLst/>
              <a:gdLst/>
              <a:ahLst/>
              <a:cxnLst/>
              <a:rect l="l" t="t" r="r" b="b"/>
              <a:pathLst>
                <a:path w="11539" h="11542" extrusionOk="0">
                  <a:moveTo>
                    <a:pt x="5768" y="0"/>
                  </a:moveTo>
                  <a:cubicBezTo>
                    <a:pt x="2585" y="0"/>
                    <a:pt x="1" y="2584"/>
                    <a:pt x="1" y="5771"/>
                  </a:cubicBezTo>
                  <a:cubicBezTo>
                    <a:pt x="1" y="8958"/>
                    <a:pt x="2585" y="11542"/>
                    <a:pt x="5768" y="11542"/>
                  </a:cubicBezTo>
                  <a:cubicBezTo>
                    <a:pt x="8955" y="11542"/>
                    <a:pt x="11539" y="8958"/>
                    <a:pt x="11539" y="5771"/>
                  </a:cubicBezTo>
                  <a:cubicBezTo>
                    <a:pt x="11539" y="2584"/>
                    <a:pt x="8955" y="0"/>
                    <a:pt x="5768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438;p87">
              <a:extLst>
                <a:ext uri="{FF2B5EF4-FFF2-40B4-BE49-F238E27FC236}">
                  <a16:creationId xmlns:a16="http://schemas.microsoft.com/office/drawing/2014/main" id="{F53EE3F0-BABC-212D-39A4-5B298C7122B9}"/>
                </a:ext>
              </a:extLst>
            </p:cNvPr>
            <p:cNvSpPr/>
            <p:nvPr/>
          </p:nvSpPr>
          <p:spPr>
            <a:xfrm>
              <a:off x="5769778" y="2292101"/>
              <a:ext cx="374877" cy="367044"/>
            </a:xfrm>
            <a:custGeom>
              <a:avLst/>
              <a:gdLst/>
              <a:ahLst/>
              <a:cxnLst/>
              <a:rect l="l" t="t" r="r" b="b"/>
              <a:pathLst>
                <a:path w="14311" h="14012" extrusionOk="0">
                  <a:moveTo>
                    <a:pt x="7316" y="1"/>
                  </a:moveTo>
                  <a:cubicBezTo>
                    <a:pt x="7002" y="1"/>
                    <a:pt x="6686" y="22"/>
                    <a:pt x="6367" y="65"/>
                  </a:cubicBezTo>
                  <a:cubicBezTo>
                    <a:pt x="2656" y="565"/>
                    <a:pt x="0" y="3899"/>
                    <a:pt x="336" y="7631"/>
                  </a:cubicBezTo>
                  <a:cubicBezTo>
                    <a:pt x="659" y="11259"/>
                    <a:pt x="3699" y="14012"/>
                    <a:pt x="7305" y="14012"/>
                  </a:cubicBezTo>
                  <a:cubicBezTo>
                    <a:pt x="7409" y="14012"/>
                    <a:pt x="7513" y="14010"/>
                    <a:pt x="7618" y="14005"/>
                  </a:cubicBezTo>
                  <a:cubicBezTo>
                    <a:pt x="11360" y="13841"/>
                    <a:pt x="14307" y="10756"/>
                    <a:pt x="14310" y="7011"/>
                  </a:cubicBezTo>
                  <a:cubicBezTo>
                    <a:pt x="14310" y="6888"/>
                    <a:pt x="14307" y="6761"/>
                    <a:pt x="14300" y="6637"/>
                  </a:cubicBezTo>
                  <a:cubicBezTo>
                    <a:pt x="14293" y="6506"/>
                    <a:pt x="14196" y="6442"/>
                    <a:pt x="14097" y="6442"/>
                  </a:cubicBezTo>
                  <a:cubicBezTo>
                    <a:pt x="13991" y="6442"/>
                    <a:pt x="13885" y="6516"/>
                    <a:pt x="13892" y="6658"/>
                  </a:cubicBezTo>
                  <a:cubicBezTo>
                    <a:pt x="13899" y="6775"/>
                    <a:pt x="13903" y="6894"/>
                    <a:pt x="13903" y="7011"/>
                  </a:cubicBezTo>
                  <a:cubicBezTo>
                    <a:pt x="13896" y="10523"/>
                    <a:pt x="11130" y="13409"/>
                    <a:pt x="7625" y="13560"/>
                  </a:cubicBezTo>
                  <a:cubicBezTo>
                    <a:pt x="7527" y="13564"/>
                    <a:pt x="7429" y="13566"/>
                    <a:pt x="7332" y="13566"/>
                  </a:cubicBezTo>
                  <a:cubicBezTo>
                    <a:pt x="3953" y="13566"/>
                    <a:pt x="1105" y="10984"/>
                    <a:pt x="802" y="7587"/>
                  </a:cubicBezTo>
                  <a:cubicBezTo>
                    <a:pt x="490" y="4088"/>
                    <a:pt x="2981" y="966"/>
                    <a:pt x="6456" y="497"/>
                  </a:cubicBezTo>
                  <a:cubicBezTo>
                    <a:pt x="6754" y="456"/>
                    <a:pt x="7049" y="437"/>
                    <a:pt x="7342" y="437"/>
                  </a:cubicBezTo>
                  <a:cubicBezTo>
                    <a:pt x="10469" y="437"/>
                    <a:pt x="13223" y="2670"/>
                    <a:pt x="13796" y="5832"/>
                  </a:cubicBezTo>
                  <a:cubicBezTo>
                    <a:pt x="13815" y="5930"/>
                    <a:pt x="13901" y="6000"/>
                    <a:pt x="13996" y="6000"/>
                  </a:cubicBezTo>
                  <a:cubicBezTo>
                    <a:pt x="14008" y="6000"/>
                    <a:pt x="14021" y="5999"/>
                    <a:pt x="14033" y="5997"/>
                  </a:cubicBezTo>
                  <a:cubicBezTo>
                    <a:pt x="14146" y="5976"/>
                    <a:pt x="14218" y="5870"/>
                    <a:pt x="14197" y="5757"/>
                  </a:cubicBezTo>
                  <a:cubicBezTo>
                    <a:pt x="13586" y="2386"/>
                    <a:pt x="10650" y="1"/>
                    <a:pt x="7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439;p87">
              <a:extLst>
                <a:ext uri="{FF2B5EF4-FFF2-40B4-BE49-F238E27FC236}">
                  <a16:creationId xmlns:a16="http://schemas.microsoft.com/office/drawing/2014/main" id="{7219DDFA-2524-6F6F-375B-3D795311F47E}"/>
                </a:ext>
              </a:extLst>
            </p:cNvPr>
            <p:cNvSpPr/>
            <p:nvPr/>
          </p:nvSpPr>
          <p:spPr>
            <a:xfrm>
              <a:off x="5784316" y="2319030"/>
              <a:ext cx="353240" cy="314288"/>
            </a:xfrm>
            <a:custGeom>
              <a:avLst/>
              <a:gdLst/>
              <a:ahLst/>
              <a:cxnLst/>
              <a:rect l="l" t="t" r="r" b="b"/>
              <a:pathLst>
                <a:path w="13485" h="11998" extrusionOk="0">
                  <a:moveTo>
                    <a:pt x="6783" y="0"/>
                  </a:moveTo>
                  <a:cubicBezTo>
                    <a:pt x="5165" y="0"/>
                    <a:pt x="3553" y="651"/>
                    <a:pt x="2372" y="1929"/>
                  </a:cubicBezTo>
                  <a:cubicBezTo>
                    <a:pt x="2218" y="2080"/>
                    <a:pt x="2360" y="2286"/>
                    <a:pt x="2518" y="2286"/>
                  </a:cubicBezTo>
                  <a:cubicBezTo>
                    <a:pt x="2571" y="2286"/>
                    <a:pt x="2627" y="2263"/>
                    <a:pt x="2673" y="2207"/>
                  </a:cubicBezTo>
                  <a:cubicBezTo>
                    <a:pt x="3765" y="1028"/>
                    <a:pt x="5253" y="427"/>
                    <a:pt x="6747" y="427"/>
                  </a:cubicBezTo>
                  <a:cubicBezTo>
                    <a:pt x="8024" y="427"/>
                    <a:pt x="9305" y="866"/>
                    <a:pt x="10349" y="1758"/>
                  </a:cubicBezTo>
                  <a:cubicBezTo>
                    <a:pt x="12614" y="3690"/>
                    <a:pt x="12950" y="7066"/>
                    <a:pt x="11110" y="9406"/>
                  </a:cubicBezTo>
                  <a:cubicBezTo>
                    <a:pt x="10017" y="10799"/>
                    <a:pt x="8388" y="11531"/>
                    <a:pt x="6739" y="11531"/>
                  </a:cubicBezTo>
                  <a:cubicBezTo>
                    <a:pt x="5612" y="11531"/>
                    <a:pt x="4476" y="11189"/>
                    <a:pt x="3496" y="10482"/>
                  </a:cubicBezTo>
                  <a:cubicBezTo>
                    <a:pt x="1083" y="8738"/>
                    <a:pt x="473" y="5400"/>
                    <a:pt x="2115" y="2916"/>
                  </a:cubicBezTo>
                  <a:cubicBezTo>
                    <a:pt x="2180" y="2823"/>
                    <a:pt x="2152" y="2697"/>
                    <a:pt x="2060" y="2632"/>
                  </a:cubicBezTo>
                  <a:cubicBezTo>
                    <a:pt x="2026" y="2609"/>
                    <a:pt x="1987" y="2598"/>
                    <a:pt x="1949" y="2598"/>
                  </a:cubicBezTo>
                  <a:cubicBezTo>
                    <a:pt x="1881" y="2598"/>
                    <a:pt x="1814" y="2631"/>
                    <a:pt x="1775" y="2690"/>
                  </a:cubicBezTo>
                  <a:cubicBezTo>
                    <a:pt x="0" y="5376"/>
                    <a:pt x="662" y="8985"/>
                    <a:pt x="3273" y="10866"/>
                  </a:cubicBezTo>
                  <a:cubicBezTo>
                    <a:pt x="4331" y="11629"/>
                    <a:pt x="5557" y="11997"/>
                    <a:pt x="6772" y="11997"/>
                  </a:cubicBezTo>
                  <a:cubicBezTo>
                    <a:pt x="8555" y="11997"/>
                    <a:pt x="10317" y="11204"/>
                    <a:pt x="11497" y="9698"/>
                  </a:cubicBezTo>
                  <a:cubicBezTo>
                    <a:pt x="13485" y="7165"/>
                    <a:pt x="13118" y="3516"/>
                    <a:pt x="10668" y="1429"/>
                  </a:cubicBezTo>
                  <a:cubicBezTo>
                    <a:pt x="9542" y="471"/>
                    <a:pt x="8160" y="0"/>
                    <a:pt x="6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440;p87">
              <a:extLst>
                <a:ext uri="{FF2B5EF4-FFF2-40B4-BE49-F238E27FC236}">
                  <a16:creationId xmlns:a16="http://schemas.microsoft.com/office/drawing/2014/main" id="{D717B9CB-1DF8-3FFD-FE26-AF08D3A762DB}"/>
                </a:ext>
              </a:extLst>
            </p:cNvPr>
            <p:cNvSpPr/>
            <p:nvPr/>
          </p:nvSpPr>
          <p:spPr>
            <a:xfrm>
              <a:off x="5831153" y="2470358"/>
              <a:ext cx="18441" cy="10792"/>
            </a:xfrm>
            <a:custGeom>
              <a:avLst/>
              <a:gdLst/>
              <a:ahLst/>
              <a:cxnLst/>
              <a:rect l="l" t="t" r="r" b="b"/>
              <a:pathLst>
                <a:path w="704" h="412" extrusionOk="0">
                  <a:moveTo>
                    <a:pt x="203" y="0"/>
                  </a:moveTo>
                  <a:cubicBezTo>
                    <a:pt x="90" y="0"/>
                    <a:pt x="1" y="93"/>
                    <a:pt x="1" y="206"/>
                  </a:cubicBezTo>
                  <a:cubicBezTo>
                    <a:pt x="1" y="319"/>
                    <a:pt x="93" y="412"/>
                    <a:pt x="203" y="412"/>
                  </a:cubicBezTo>
                  <a:lnTo>
                    <a:pt x="498" y="412"/>
                  </a:lnTo>
                  <a:cubicBezTo>
                    <a:pt x="611" y="412"/>
                    <a:pt x="703" y="319"/>
                    <a:pt x="703" y="206"/>
                  </a:cubicBezTo>
                  <a:cubicBezTo>
                    <a:pt x="703" y="93"/>
                    <a:pt x="611" y="0"/>
                    <a:pt x="4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441;p87">
              <a:extLst>
                <a:ext uri="{FF2B5EF4-FFF2-40B4-BE49-F238E27FC236}">
                  <a16:creationId xmlns:a16="http://schemas.microsoft.com/office/drawing/2014/main" id="{3C3F56E1-481E-00BC-60C1-F11DA46A4A06}"/>
                </a:ext>
              </a:extLst>
            </p:cNvPr>
            <p:cNvSpPr/>
            <p:nvPr/>
          </p:nvSpPr>
          <p:spPr>
            <a:xfrm>
              <a:off x="5956129" y="2345487"/>
              <a:ext cx="135638" cy="135664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4973"/>
                  </a:lnTo>
                  <a:cubicBezTo>
                    <a:pt x="0" y="5086"/>
                    <a:pt x="89" y="5179"/>
                    <a:pt x="202" y="5179"/>
                  </a:cubicBezTo>
                  <a:lnTo>
                    <a:pt x="4972" y="5179"/>
                  </a:lnTo>
                  <a:cubicBezTo>
                    <a:pt x="5085" y="5179"/>
                    <a:pt x="5178" y="5086"/>
                    <a:pt x="5178" y="4973"/>
                  </a:cubicBezTo>
                  <a:cubicBezTo>
                    <a:pt x="5178" y="4860"/>
                    <a:pt x="5085" y="4767"/>
                    <a:pt x="4972" y="4767"/>
                  </a:cubicBezTo>
                  <a:lnTo>
                    <a:pt x="408" y="4767"/>
                  </a:ln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42;p87">
              <a:extLst>
                <a:ext uri="{FF2B5EF4-FFF2-40B4-BE49-F238E27FC236}">
                  <a16:creationId xmlns:a16="http://schemas.microsoft.com/office/drawing/2014/main" id="{E55F0770-8380-9811-F52D-B69905DA68B7}"/>
                </a:ext>
              </a:extLst>
            </p:cNvPr>
            <p:cNvSpPr/>
            <p:nvPr/>
          </p:nvSpPr>
          <p:spPr>
            <a:xfrm>
              <a:off x="5956129" y="2587581"/>
              <a:ext cx="10688" cy="18441"/>
            </a:xfrm>
            <a:custGeom>
              <a:avLst/>
              <a:gdLst/>
              <a:ahLst/>
              <a:cxnLst/>
              <a:rect l="l" t="t" r="r" b="b"/>
              <a:pathLst>
                <a:path w="408" h="704" extrusionOk="0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501"/>
                  </a:lnTo>
                  <a:cubicBezTo>
                    <a:pt x="0" y="614"/>
                    <a:pt x="89" y="703"/>
                    <a:pt x="202" y="703"/>
                  </a:cubicBezTo>
                  <a:cubicBezTo>
                    <a:pt x="315" y="703"/>
                    <a:pt x="408" y="614"/>
                    <a:pt x="408" y="501"/>
                  </a:cubicBez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443;p87">
              <a:extLst>
                <a:ext uri="{FF2B5EF4-FFF2-40B4-BE49-F238E27FC236}">
                  <a16:creationId xmlns:a16="http://schemas.microsoft.com/office/drawing/2014/main" id="{31414014-1D60-8016-0942-C471F0D5B2AF}"/>
                </a:ext>
              </a:extLst>
            </p:cNvPr>
            <p:cNvSpPr/>
            <p:nvPr/>
          </p:nvSpPr>
          <p:spPr>
            <a:xfrm>
              <a:off x="5865390" y="2381898"/>
              <a:ext cx="20904" cy="16450"/>
            </a:xfrm>
            <a:custGeom>
              <a:avLst/>
              <a:gdLst/>
              <a:ahLst/>
              <a:cxnLst/>
              <a:rect l="l" t="t" r="r" b="b"/>
              <a:pathLst>
                <a:path w="798" h="628" extrusionOk="0">
                  <a:moveTo>
                    <a:pt x="298" y="1"/>
                  </a:moveTo>
                  <a:cubicBezTo>
                    <a:pt x="138" y="1"/>
                    <a:pt x="0" y="208"/>
                    <a:pt x="150" y="358"/>
                  </a:cubicBezTo>
                  <a:lnTo>
                    <a:pt x="359" y="564"/>
                  </a:lnTo>
                  <a:cubicBezTo>
                    <a:pt x="404" y="609"/>
                    <a:pt x="454" y="627"/>
                    <a:pt x="502" y="627"/>
                  </a:cubicBezTo>
                  <a:cubicBezTo>
                    <a:pt x="660" y="627"/>
                    <a:pt x="797" y="423"/>
                    <a:pt x="647" y="273"/>
                  </a:cubicBezTo>
                  <a:lnTo>
                    <a:pt x="442" y="64"/>
                  </a:lnTo>
                  <a:cubicBezTo>
                    <a:pt x="397" y="19"/>
                    <a:pt x="347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444;p87">
              <a:extLst>
                <a:ext uri="{FF2B5EF4-FFF2-40B4-BE49-F238E27FC236}">
                  <a16:creationId xmlns:a16="http://schemas.microsoft.com/office/drawing/2014/main" id="{D2F99D71-F561-3A38-C6F6-2E5B7A61F4FC}"/>
                </a:ext>
              </a:extLst>
            </p:cNvPr>
            <p:cNvSpPr/>
            <p:nvPr/>
          </p:nvSpPr>
          <p:spPr>
            <a:xfrm>
              <a:off x="6038434" y="2553266"/>
              <a:ext cx="19044" cy="16293"/>
            </a:xfrm>
            <a:custGeom>
              <a:avLst/>
              <a:gdLst/>
              <a:ahLst/>
              <a:cxnLst/>
              <a:rect l="l" t="t" r="r" b="b"/>
              <a:pathLst>
                <a:path w="727" h="622" extrusionOk="0">
                  <a:moveTo>
                    <a:pt x="226" y="1"/>
                  </a:moveTo>
                  <a:cubicBezTo>
                    <a:pt x="173" y="1"/>
                    <a:pt x="120" y="21"/>
                    <a:pt x="79" y="60"/>
                  </a:cubicBezTo>
                  <a:cubicBezTo>
                    <a:pt x="0" y="139"/>
                    <a:pt x="0" y="269"/>
                    <a:pt x="79" y="351"/>
                  </a:cubicBezTo>
                  <a:lnTo>
                    <a:pt x="288" y="557"/>
                  </a:lnTo>
                  <a:cubicBezTo>
                    <a:pt x="334" y="602"/>
                    <a:pt x="385" y="622"/>
                    <a:pt x="433" y="622"/>
                  </a:cubicBezTo>
                  <a:cubicBezTo>
                    <a:pt x="592" y="622"/>
                    <a:pt x="727" y="416"/>
                    <a:pt x="580" y="269"/>
                  </a:cubicBezTo>
                  <a:lnTo>
                    <a:pt x="371" y="60"/>
                  </a:lnTo>
                  <a:cubicBezTo>
                    <a:pt x="331" y="21"/>
                    <a:pt x="279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445;p87">
              <a:extLst>
                <a:ext uri="{FF2B5EF4-FFF2-40B4-BE49-F238E27FC236}">
                  <a16:creationId xmlns:a16="http://schemas.microsoft.com/office/drawing/2014/main" id="{CC79D758-5A92-708C-9107-D1BFE468D8FD}"/>
                </a:ext>
              </a:extLst>
            </p:cNvPr>
            <p:cNvSpPr/>
            <p:nvPr/>
          </p:nvSpPr>
          <p:spPr>
            <a:xfrm>
              <a:off x="6036653" y="2381976"/>
              <a:ext cx="20825" cy="16398"/>
            </a:xfrm>
            <a:custGeom>
              <a:avLst/>
              <a:gdLst/>
              <a:ahLst/>
              <a:cxnLst/>
              <a:rect l="l" t="t" r="r" b="b"/>
              <a:pathLst>
                <a:path w="795" h="626" extrusionOk="0">
                  <a:moveTo>
                    <a:pt x="499" y="1"/>
                  </a:moveTo>
                  <a:cubicBezTo>
                    <a:pt x="451" y="1"/>
                    <a:pt x="401" y="20"/>
                    <a:pt x="356" y="64"/>
                  </a:cubicBezTo>
                  <a:lnTo>
                    <a:pt x="147" y="273"/>
                  </a:lnTo>
                  <a:cubicBezTo>
                    <a:pt x="0" y="420"/>
                    <a:pt x="135" y="626"/>
                    <a:pt x="294" y="626"/>
                  </a:cubicBezTo>
                  <a:cubicBezTo>
                    <a:pt x="342" y="626"/>
                    <a:pt x="393" y="607"/>
                    <a:pt x="439" y="561"/>
                  </a:cubicBezTo>
                  <a:lnTo>
                    <a:pt x="648" y="355"/>
                  </a:lnTo>
                  <a:cubicBezTo>
                    <a:pt x="795" y="205"/>
                    <a:pt x="657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446;p87">
              <a:extLst>
                <a:ext uri="{FF2B5EF4-FFF2-40B4-BE49-F238E27FC236}">
                  <a16:creationId xmlns:a16="http://schemas.microsoft.com/office/drawing/2014/main" id="{740159B5-81A1-E2D6-A39B-190FB7359B80}"/>
                </a:ext>
              </a:extLst>
            </p:cNvPr>
            <p:cNvSpPr/>
            <p:nvPr/>
          </p:nvSpPr>
          <p:spPr>
            <a:xfrm>
              <a:off x="5867249" y="2553161"/>
              <a:ext cx="19044" cy="16319"/>
            </a:xfrm>
            <a:custGeom>
              <a:avLst/>
              <a:gdLst/>
              <a:ahLst/>
              <a:cxnLst/>
              <a:rect l="l" t="t" r="r" b="b"/>
              <a:pathLst>
                <a:path w="727" h="623" extrusionOk="0">
                  <a:moveTo>
                    <a:pt x="431" y="1"/>
                  </a:moveTo>
                  <a:cubicBezTo>
                    <a:pt x="383" y="1"/>
                    <a:pt x="333" y="19"/>
                    <a:pt x="288" y="64"/>
                  </a:cubicBezTo>
                  <a:lnTo>
                    <a:pt x="79" y="273"/>
                  </a:lnTo>
                  <a:cubicBezTo>
                    <a:pt x="1" y="352"/>
                    <a:pt x="1" y="482"/>
                    <a:pt x="79" y="561"/>
                  </a:cubicBezTo>
                  <a:cubicBezTo>
                    <a:pt x="119" y="602"/>
                    <a:pt x="171" y="623"/>
                    <a:pt x="224" y="623"/>
                  </a:cubicBezTo>
                  <a:cubicBezTo>
                    <a:pt x="276" y="623"/>
                    <a:pt x="330" y="602"/>
                    <a:pt x="371" y="561"/>
                  </a:cubicBezTo>
                  <a:lnTo>
                    <a:pt x="576" y="355"/>
                  </a:lnTo>
                  <a:cubicBezTo>
                    <a:pt x="726" y="205"/>
                    <a:pt x="589" y="1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447;p87">
              <a:extLst>
                <a:ext uri="{FF2B5EF4-FFF2-40B4-BE49-F238E27FC236}">
                  <a16:creationId xmlns:a16="http://schemas.microsoft.com/office/drawing/2014/main" id="{290329AB-63C4-1DEC-FC56-83335821AEB2}"/>
                </a:ext>
              </a:extLst>
            </p:cNvPr>
            <p:cNvSpPr/>
            <p:nvPr/>
          </p:nvSpPr>
          <p:spPr>
            <a:xfrm>
              <a:off x="5838592" y="2421400"/>
              <a:ext cx="22868" cy="13936"/>
            </a:xfrm>
            <a:custGeom>
              <a:avLst/>
              <a:gdLst/>
              <a:ahLst/>
              <a:cxnLst/>
              <a:rect l="l" t="t" r="r" b="b"/>
              <a:pathLst>
                <a:path w="873" h="532" extrusionOk="0">
                  <a:moveTo>
                    <a:pt x="295" y="0"/>
                  </a:moveTo>
                  <a:cubicBezTo>
                    <a:pt x="99" y="0"/>
                    <a:pt x="1" y="303"/>
                    <a:pt x="221" y="396"/>
                  </a:cubicBezTo>
                  <a:lnTo>
                    <a:pt x="491" y="512"/>
                  </a:lnTo>
                  <a:cubicBezTo>
                    <a:pt x="522" y="525"/>
                    <a:pt x="551" y="531"/>
                    <a:pt x="578" y="531"/>
                  </a:cubicBezTo>
                  <a:cubicBezTo>
                    <a:pt x="775" y="531"/>
                    <a:pt x="872" y="229"/>
                    <a:pt x="652" y="135"/>
                  </a:cubicBezTo>
                  <a:lnTo>
                    <a:pt x="382" y="19"/>
                  </a:lnTo>
                  <a:cubicBezTo>
                    <a:pt x="351" y="6"/>
                    <a:pt x="322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448;p87">
              <a:extLst>
                <a:ext uri="{FF2B5EF4-FFF2-40B4-BE49-F238E27FC236}">
                  <a16:creationId xmlns:a16="http://schemas.microsoft.com/office/drawing/2014/main" id="{197F8BAF-EF43-41B4-A76B-687724766E7C}"/>
                </a:ext>
              </a:extLst>
            </p:cNvPr>
            <p:cNvSpPr/>
            <p:nvPr/>
          </p:nvSpPr>
          <p:spPr>
            <a:xfrm>
              <a:off x="6061512" y="2516147"/>
              <a:ext cx="22816" cy="13883"/>
            </a:xfrm>
            <a:custGeom>
              <a:avLst/>
              <a:gdLst/>
              <a:ahLst/>
              <a:cxnLst/>
              <a:rect l="l" t="t" r="r" b="b"/>
              <a:pathLst>
                <a:path w="871" h="530" extrusionOk="0">
                  <a:moveTo>
                    <a:pt x="291" y="1"/>
                  </a:moveTo>
                  <a:cubicBezTo>
                    <a:pt x="94" y="1"/>
                    <a:pt x="0" y="302"/>
                    <a:pt x="219" y="398"/>
                  </a:cubicBezTo>
                  <a:lnTo>
                    <a:pt x="490" y="511"/>
                  </a:lnTo>
                  <a:cubicBezTo>
                    <a:pt x="521" y="524"/>
                    <a:pt x="550" y="529"/>
                    <a:pt x="577" y="529"/>
                  </a:cubicBezTo>
                  <a:cubicBezTo>
                    <a:pt x="773" y="529"/>
                    <a:pt x="871" y="227"/>
                    <a:pt x="651" y="134"/>
                  </a:cubicBezTo>
                  <a:lnTo>
                    <a:pt x="380" y="21"/>
                  </a:lnTo>
                  <a:cubicBezTo>
                    <a:pt x="349" y="7"/>
                    <a:pt x="319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49;p87">
              <a:extLst>
                <a:ext uri="{FF2B5EF4-FFF2-40B4-BE49-F238E27FC236}">
                  <a16:creationId xmlns:a16="http://schemas.microsoft.com/office/drawing/2014/main" id="{8717DAE2-E399-BBD4-096F-FA00E790BA9D}"/>
                </a:ext>
              </a:extLst>
            </p:cNvPr>
            <p:cNvSpPr/>
            <p:nvPr/>
          </p:nvSpPr>
          <p:spPr>
            <a:xfrm>
              <a:off x="6000923" y="2355336"/>
              <a:ext cx="16162" cy="17917"/>
            </a:xfrm>
            <a:custGeom>
              <a:avLst/>
              <a:gdLst/>
              <a:ahLst/>
              <a:cxnLst/>
              <a:rect l="l" t="t" r="r" b="b"/>
              <a:pathLst>
                <a:path w="617" h="684" extrusionOk="0">
                  <a:moveTo>
                    <a:pt x="353" y="1"/>
                  </a:moveTo>
                  <a:cubicBezTo>
                    <a:pt x="281" y="1"/>
                    <a:pt x="209" y="38"/>
                    <a:pt x="171" y="128"/>
                  </a:cubicBezTo>
                  <a:lnTo>
                    <a:pt x="55" y="399"/>
                  </a:lnTo>
                  <a:cubicBezTo>
                    <a:pt x="0" y="533"/>
                    <a:pt x="96" y="684"/>
                    <a:pt x="243" y="684"/>
                  </a:cubicBezTo>
                  <a:cubicBezTo>
                    <a:pt x="326" y="684"/>
                    <a:pt x="401" y="632"/>
                    <a:pt x="432" y="557"/>
                  </a:cubicBezTo>
                  <a:lnTo>
                    <a:pt x="548" y="286"/>
                  </a:lnTo>
                  <a:cubicBezTo>
                    <a:pt x="617" y="125"/>
                    <a:pt x="484" y="1"/>
                    <a:pt x="3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450;p87">
              <a:extLst>
                <a:ext uri="{FF2B5EF4-FFF2-40B4-BE49-F238E27FC236}">
                  <a16:creationId xmlns:a16="http://schemas.microsoft.com/office/drawing/2014/main" id="{956FE8E4-0EDB-CFC6-6DB5-32CFEA42A244}"/>
                </a:ext>
              </a:extLst>
            </p:cNvPr>
            <p:cNvSpPr/>
            <p:nvPr/>
          </p:nvSpPr>
          <p:spPr>
            <a:xfrm>
              <a:off x="5906490" y="2578203"/>
              <a:ext cx="15900" cy="17917"/>
            </a:xfrm>
            <a:custGeom>
              <a:avLst/>
              <a:gdLst/>
              <a:ahLst/>
              <a:cxnLst/>
              <a:rect l="l" t="t" r="r" b="b"/>
              <a:pathLst>
                <a:path w="607" h="684" extrusionOk="0">
                  <a:moveTo>
                    <a:pt x="342" y="0"/>
                  </a:moveTo>
                  <a:cubicBezTo>
                    <a:pt x="270" y="0"/>
                    <a:pt x="199" y="37"/>
                    <a:pt x="161" y="126"/>
                  </a:cubicBezTo>
                  <a:lnTo>
                    <a:pt x="45" y="396"/>
                  </a:lnTo>
                  <a:cubicBezTo>
                    <a:pt x="0" y="503"/>
                    <a:pt x="48" y="623"/>
                    <a:pt x="154" y="667"/>
                  </a:cubicBezTo>
                  <a:cubicBezTo>
                    <a:pt x="180" y="678"/>
                    <a:pt x="207" y="684"/>
                    <a:pt x="234" y="684"/>
                  </a:cubicBezTo>
                  <a:cubicBezTo>
                    <a:pt x="313" y="684"/>
                    <a:pt x="388" y="637"/>
                    <a:pt x="422" y="558"/>
                  </a:cubicBezTo>
                  <a:lnTo>
                    <a:pt x="538" y="287"/>
                  </a:lnTo>
                  <a:cubicBezTo>
                    <a:pt x="607" y="125"/>
                    <a:pt x="473" y="0"/>
                    <a:pt x="3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451;p87">
              <a:extLst>
                <a:ext uri="{FF2B5EF4-FFF2-40B4-BE49-F238E27FC236}">
                  <a16:creationId xmlns:a16="http://schemas.microsoft.com/office/drawing/2014/main" id="{3C160988-3804-E805-3295-42A34C5F7E06}"/>
                </a:ext>
              </a:extLst>
            </p:cNvPr>
            <p:cNvSpPr/>
            <p:nvPr/>
          </p:nvSpPr>
          <p:spPr>
            <a:xfrm>
              <a:off x="5907983" y="2354472"/>
              <a:ext cx="16031" cy="17970"/>
            </a:xfrm>
            <a:custGeom>
              <a:avLst/>
              <a:gdLst/>
              <a:ahLst/>
              <a:cxnLst/>
              <a:rect l="l" t="t" r="r" b="b"/>
              <a:pathLst>
                <a:path w="612" h="686" extrusionOk="0">
                  <a:moveTo>
                    <a:pt x="263" y="1"/>
                  </a:moveTo>
                  <a:cubicBezTo>
                    <a:pt x="133" y="1"/>
                    <a:pt x="1" y="122"/>
                    <a:pt x="66" y="285"/>
                  </a:cubicBezTo>
                  <a:lnTo>
                    <a:pt x="176" y="556"/>
                  </a:lnTo>
                  <a:cubicBezTo>
                    <a:pt x="207" y="634"/>
                    <a:pt x="282" y="686"/>
                    <a:pt x="368" y="686"/>
                  </a:cubicBezTo>
                  <a:cubicBezTo>
                    <a:pt x="512" y="682"/>
                    <a:pt x="611" y="538"/>
                    <a:pt x="556" y="401"/>
                  </a:cubicBezTo>
                  <a:lnTo>
                    <a:pt x="447" y="131"/>
                  </a:lnTo>
                  <a:cubicBezTo>
                    <a:pt x="410" y="39"/>
                    <a:pt x="337" y="1"/>
                    <a:pt x="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452;p87">
              <a:extLst>
                <a:ext uri="{FF2B5EF4-FFF2-40B4-BE49-F238E27FC236}">
                  <a16:creationId xmlns:a16="http://schemas.microsoft.com/office/drawing/2014/main" id="{A1CAA341-6CEF-D975-66F6-6F03DBE65E2C}"/>
                </a:ext>
              </a:extLst>
            </p:cNvPr>
            <p:cNvSpPr/>
            <p:nvPr/>
          </p:nvSpPr>
          <p:spPr>
            <a:xfrm>
              <a:off x="5999194" y="2579041"/>
              <a:ext cx="15717" cy="17996"/>
            </a:xfrm>
            <a:custGeom>
              <a:avLst/>
              <a:gdLst/>
              <a:ahLst/>
              <a:cxnLst/>
              <a:rect l="l" t="t" r="r" b="b"/>
              <a:pathLst>
                <a:path w="600" h="687" extrusionOk="0">
                  <a:moveTo>
                    <a:pt x="232" y="1"/>
                  </a:moveTo>
                  <a:cubicBezTo>
                    <a:pt x="207" y="1"/>
                    <a:pt x="183" y="5"/>
                    <a:pt x="159" y="15"/>
                  </a:cubicBezTo>
                  <a:lnTo>
                    <a:pt x="159" y="18"/>
                  </a:lnTo>
                  <a:cubicBezTo>
                    <a:pt x="52" y="59"/>
                    <a:pt x="1" y="179"/>
                    <a:pt x="45" y="282"/>
                  </a:cubicBezTo>
                  <a:lnTo>
                    <a:pt x="155" y="556"/>
                  </a:lnTo>
                  <a:cubicBezTo>
                    <a:pt x="191" y="648"/>
                    <a:pt x="263" y="686"/>
                    <a:pt x="336" y="686"/>
                  </a:cubicBezTo>
                  <a:cubicBezTo>
                    <a:pt x="466" y="686"/>
                    <a:pt x="599" y="564"/>
                    <a:pt x="536" y="402"/>
                  </a:cubicBezTo>
                  <a:lnTo>
                    <a:pt x="422" y="131"/>
                  </a:lnTo>
                  <a:cubicBezTo>
                    <a:pt x="391" y="50"/>
                    <a:pt x="313" y="1"/>
                    <a:pt x="2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453;p87">
              <a:extLst>
                <a:ext uri="{FF2B5EF4-FFF2-40B4-BE49-F238E27FC236}">
                  <a16:creationId xmlns:a16="http://schemas.microsoft.com/office/drawing/2014/main" id="{D7DE702E-BD2C-9E23-209F-3F893B3EF0CA}"/>
                </a:ext>
              </a:extLst>
            </p:cNvPr>
            <p:cNvSpPr/>
            <p:nvPr/>
          </p:nvSpPr>
          <p:spPr>
            <a:xfrm>
              <a:off x="6062664" y="2423574"/>
              <a:ext cx="22502" cy="13674"/>
            </a:xfrm>
            <a:custGeom>
              <a:avLst/>
              <a:gdLst/>
              <a:ahLst/>
              <a:cxnLst/>
              <a:rect l="l" t="t" r="r" b="b"/>
              <a:pathLst>
                <a:path w="859" h="522" extrusionOk="0">
                  <a:moveTo>
                    <a:pt x="568" y="1"/>
                  </a:moveTo>
                  <a:cubicBezTo>
                    <a:pt x="542" y="1"/>
                    <a:pt x="514" y="6"/>
                    <a:pt x="484" y="18"/>
                  </a:cubicBezTo>
                  <a:lnTo>
                    <a:pt x="210" y="128"/>
                  </a:lnTo>
                  <a:cubicBezTo>
                    <a:pt x="1" y="210"/>
                    <a:pt x="62" y="522"/>
                    <a:pt x="289" y="522"/>
                  </a:cubicBezTo>
                  <a:cubicBezTo>
                    <a:pt x="313" y="522"/>
                    <a:pt x="340" y="518"/>
                    <a:pt x="364" y="508"/>
                  </a:cubicBezTo>
                  <a:lnTo>
                    <a:pt x="638" y="399"/>
                  </a:lnTo>
                  <a:cubicBezTo>
                    <a:pt x="859" y="308"/>
                    <a:pt x="767" y="1"/>
                    <a:pt x="5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454;p87">
              <a:extLst>
                <a:ext uri="{FF2B5EF4-FFF2-40B4-BE49-F238E27FC236}">
                  <a16:creationId xmlns:a16="http://schemas.microsoft.com/office/drawing/2014/main" id="{C0F5E0DF-27C1-37C6-9982-A3B4AF23C26F}"/>
                </a:ext>
              </a:extLst>
            </p:cNvPr>
            <p:cNvSpPr/>
            <p:nvPr/>
          </p:nvSpPr>
          <p:spPr>
            <a:xfrm>
              <a:off x="5837675" y="2514235"/>
              <a:ext cx="22999" cy="13752"/>
            </a:xfrm>
            <a:custGeom>
              <a:avLst/>
              <a:gdLst/>
              <a:ahLst/>
              <a:cxnLst/>
              <a:rect l="l" t="t" r="r" b="b"/>
              <a:pathLst>
                <a:path w="878" h="525" extrusionOk="0">
                  <a:moveTo>
                    <a:pt x="584" y="1"/>
                  </a:moveTo>
                  <a:cubicBezTo>
                    <a:pt x="557" y="1"/>
                    <a:pt x="529" y="6"/>
                    <a:pt x="499" y="18"/>
                  </a:cubicBezTo>
                  <a:lnTo>
                    <a:pt x="225" y="128"/>
                  </a:lnTo>
                  <a:cubicBezTo>
                    <a:pt x="0" y="216"/>
                    <a:pt x="96" y="525"/>
                    <a:pt x="297" y="525"/>
                  </a:cubicBezTo>
                  <a:cubicBezTo>
                    <a:pt x="323" y="525"/>
                    <a:pt x="350" y="520"/>
                    <a:pt x="379" y="508"/>
                  </a:cubicBezTo>
                  <a:lnTo>
                    <a:pt x="653" y="395"/>
                  </a:lnTo>
                  <a:cubicBezTo>
                    <a:pt x="877" y="307"/>
                    <a:pt x="78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49;p43">
            <a:extLst>
              <a:ext uri="{FF2B5EF4-FFF2-40B4-BE49-F238E27FC236}">
                <a16:creationId xmlns:a16="http://schemas.microsoft.com/office/drawing/2014/main" id="{C03CCDAE-0F16-A69A-1EEB-D95DFC541D42}"/>
              </a:ext>
            </a:extLst>
          </p:cNvPr>
          <p:cNvSpPr txBox="1">
            <a:spLocks/>
          </p:cNvSpPr>
          <p:nvPr/>
        </p:nvSpPr>
        <p:spPr>
          <a:xfrm>
            <a:off x="397294" y="93438"/>
            <a:ext cx="462454" cy="367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676421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69"/>
          <p:cNvSpPr txBox="1">
            <a:spLocks noGrp="1"/>
          </p:cNvSpPr>
          <p:nvPr>
            <p:ph type="subTitle" idx="4"/>
          </p:nvPr>
        </p:nvSpPr>
        <p:spPr>
          <a:xfrm>
            <a:off x="481291" y="2285400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Omar Elshopky</a:t>
            </a:r>
            <a:endParaRPr sz="1400" dirty="0"/>
          </a:p>
        </p:txBody>
      </p:sp>
      <p:sp>
        <p:nvSpPr>
          <p:cNvPr id="870" name="Google Shape;870;p6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" dirty="0">
                <a:solidFill>
                  <a:schemeClr val="accent1"/>
                </a:solidFill>
              </a:rPr>
              <a:t>team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2" name="Picture 1" descr="A logo with a number in a square&#10;&#10;Description automatically generated">
            <a:extLst>
              <a:ext uri="{FF2B5EF4-FFF2-40B4-BE49-F238E27FC236}">
                <a16:creationId xmlns:a16="http://schemas.microsoft.com/office/drawing/2014/main" id="{535FD34E-B5E8-52C9-0250-5BDD2B81043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7" t="8453" r="12029" b="8207"/>
          <a:stretch/>
        </p:blipFill>
        <p:spPr bwMode="auto">
          <a:xfrm>
            <a:off x="8264099" y="51174"/>
            <a:ext cx="775115" cy="85739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867;p69">
            <a:extLst>
              <a:ext uri="{FF2B5EF4-FFF2-40B4-BE49-F238E27FC236}">
                <a16:creationId xmlns:a16="http://schemas.microsoft.com/office/drawing/2014/main" id="{129AC4C9-4A90-6340-A587-E25EE0DF7420}"/>
              </a:ext>
            </a:extLst>
          </p:cNvPr>
          <p:cNvSpPr txBox="1">
            <a:spLocks/>
          </p:cNvSpPr>
          <p:nvPr/>
        </p:nvSpPr>
        <p:spPr>
          <a:xfrm>
            <a:off x="3241719" y="2285400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Mohamed Kamal</a:t>
            </a:r>
          </a:p>
        </p:txBody>
      </p:sp>
      <p:sp>
        <p:nvSpPr>
          <p:cNvPr id="5" name="Google Shape;867;p69">
            <a:extLst>
              <a:ext uri="{FF2B5EF4-FFF2-40B4-BE49-F238E27FC236}">
                <a16:creationId xmlns:a16="http://schemas.microsoft.com/office/drawing/2014/main" id="{D526898C-848E-33CA-A9A0-FB881E37D864}"/>
              </a:ext>
            </a:extLst>
          </p:cNvPr>
          <p:cNvSpPr txBox="1">
            <a:spLocks/>
          </p:cNvSpPr>
          <p:nvPr/>
        </p:nvSpPr>
        <p:spPr>
          <a:xfrm>
            <a:off x="6146056" y="2285400"/>
            <a:ext cx="2505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US" sz="1400" dirty="0"/>
              <a:t>Hoda Ashraf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Controller</a:t>
            </a:r>
            <a:endParaRPr lang="en-US" dirty="0">
              <a:solidFill>
                <a:srgbClr val="5C8374"/>
              </a:solidFill>
            </a:endParaRPr>
          </a:p>
        </p:txBody>
      </p:sp>
      <p:sp>
        <p:nvSpPr>
          <p:cNvPr id="400" name="Google Shape;270;p46">
            <a:extLst>
              <a:ext uri="{FF2B5EF4-FFF2-40B4-BE49-F238E27FC236}">
                <a16:creationId xmlns:a16="http://schemas.microsoft.com/office/drawing/2014/main" id="{76410358-751D-5E26-61F4-31A899BEFB29}"/>
              </a:ext>
            </a:extLst>
          </p:cNvPr>
          <p:cNvSpPr txBox="1">
            <a:spLocks/>
          </p:cNvSpPr>
          <p:nvPr/>
        </p:nvSpPr>
        <p:spPr>
          <a:xfrm>
            <a:off x="720000" y="1041733"/>
            <a:ext cx="8181113" cy="3060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  <a:buFont typeface="Nunito Light"/>
            </a:pP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The controller depends on two ROMs: one </a:t>
            </a:r>
            <a:r>
              <a:rPr lang="en-US" sz="18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stores the control words </a:t>
            </a: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for all stages of each instruction, and the other </a:t>
            </a:r>
            <a:r>
              <a:rPr lang="en-US" sz="18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stores the first address of each instruction</a:t>
            </a: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in the control ROM.</a:t>
            </a:r>
          </a:p>
          <a:p>
            <a:pPr>
              <a:buClr>
                <a:schemeClr val="dk1"/>
              </a:buClr>
              <a:buSzPts val="1100"/>
              <a:buFont typeface="Nunito Light"/>
            </a:pPr>
            <a:endParaRPr lang="en-US" sz="1800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>
              <a:buClr>
                <a:schemeClr val="dk1"/>
              </a:buClr>
              <a:buSzPts val="1100"/>
              <a:buFont typeface="Nunito Light"/>
            </a:pPr>
            <a:r>
              <a:rPr lang="en-US" sz="18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Control ROM</a:t>
            </a:r>
          </a:p>
          <a:p>
            <a:pPr>
              <a:buClr>
                <a:schemeClr val="dk1"/>
              </a:buClr>
              <a:buSzPts val="1100"/>
              <a:buFont typeface="Nunito Light"/>
            </a:pP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The ROM has a width of 29 bits to accommodate the 29 control signals, with a length of 256 to hold a total of 256 microinstructions.</a:t>
            </a:r>
          </a:p>
          <a:p>
            <a:pPr>
              <a:buClr>
                <a:schemeClr val="dk1"/>
              </a:buClr>
              <a:buSzPts val="1100"/>
              <a:buFont typeface="Nunito Light"/>
            </a:pPr>
            <a:endParaRPr lang="en-US" sz="1800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>
              <a:buClr>
                <a:schemeClr val="dk1"/>
              </a:buClr>
              <a:buSzPts val="1100"/>
              <a:buFont typeface="Nunito Light"/>
            </a:pPr>
            <a:r>
              <a:rPr lang="en-US" sz="18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Address ROM</a:t>
            </a:r>
          </a:p>
          <a:p>
            <a:pPr>
              <a:buClr>
                <a:schemeClr val="dk1"/>
              </a:buClr>
              <a:buSzPts val="1100"/>
              <a:buFont typeface="Nunito Light"/>
            </a:pP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The ROM has a width of 8 bits to store the address of the 256-byte Control ROM, with a length of 256 to hold a total of 256 instructions' starting addresses.</a:t>
            </a:r>
          </a:p>
          <a:p>
            <a:pPr>
              <a:buClr>
                <a:schemeClr val="dk1"/>
              </a:buClr>
              <a:buSzPts val="1100"/>
              <a:buFont typeface="Nunito Light"/>
            </a:pPr>
            <a:endParaRPr lang="en-US" sz="1800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  <p:extLst>
      <p:ext uri="{BB962C8B-B14F-4D97-AF65-F5344CB8AC3E}">
        <p14:creationId xmlns:p14="http://schemas.microsoft.com/office/powerpoint/2010/main" val="2469744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Controller</a:t>
            </a:r>
            <a:endParaRPr lang="en-US" dirty="0">
              <a:solidFill>
                <a:srgbClr val="5C8374"/>
              </a:solidFill>
            </a:endParaRPr>
          </a:p>
        </p:txBody>
      </p:sp>
      <p:sp>
        <p:nvSpPr>
          <p:cNvPr id="400" name="Google Shape;270;p46">
            <a:extLst>
              <a:ext uri="{FF2B5EF4-FFF2-40B4-BE49-F238E27FC236}">
                <a16:creationId xmlns:a16="http://schemas.microsoft.com/office/drawing/2014/main" id="{76410358-751D-5E26-61F4-31A899BEFB29}"/>
              </a:ext>
            </a:extLst>
          </p:cNvPr>
          <p:cNvSpPr txBox="1">
            <a:spLocks/>
          </p:cNvSpPr>
          <p:nvPr/>
        </p:nvSpPr>
        <p:spPr>
          <a:xfrm>
            <a:off x="720000" y="1041733"/>
            <a:ext cx="8181113" cy="7584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  <a:buFont typeface="Nunito Light"/>
            </a:pP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The controller is also responsible for resetting the counter when the states of the instruction are completed and initiating another fetching cycle.</a:t>
            </a:r>
          </a:p>
          <a:p>
            <a:pPr>
              <a:buClr>
                <a:schemeClr val="dk1"/>
              </a:buClr>
              <a:buSzPts val="1100"/>
              <a:buFont typeface="Nunito Light"/>
            </a:pPr>
            <a:endParaRPr lang="en-US" sz="1800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pic>
        <p:nvPicPr>
          <p:cNvPr id="3" name="Picture 2" descr="A diagram of a algorithm&#10;&#10;Description automatically generated">
            <a:extLst>
              <a:ext uri="{FF2B5EF4-FFF2-40B4-BE49-F238E27FC236}">
                <a16:creationId xmlns:a16="http://schemas.microsoft.com/office/drawing/2014/main" id="{7C76FF96-129C-8B21-5B3D-121A4F6807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9344" y="1824440"/>
            <a:ext cx="4405311" cy="3037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5855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Hardware Simulation</a:t>
            </a:r>
            <a:endParaRPr lang="en-US" dirty="0">
              <a:solidFill>
                <a:srgbClr val="5C8374"/>
              </a:solidFill>
            </a:endParaRPr>
          </a:p>
        </p:txBody>
      </p:sp>
      <p:sp>
        <p:nvSpPr>
          <p:cNvPr id="2" name="Google Shape;270;p46">
            <a:extLst>
              <a:ext uri="{FF2B5EF4-FFF2-40B4-BE49-F238E27FC236}">
                <a16:creationId xmlns:a16="http://schemas.microsoft.com/office/drawing/2014/main" id="{D33C8A90-8481-C74C-4306-8BA70835DBA9}"/>
              </a:ext>
            </a:extLst>
          </p:cNvPr>
          <p:cNvSpPr txBox="1">
            <a:spLocks/>
          </p:cNvSpPr>
          <p:nvPr/>
        </p:nvSpPr>
        <p:spPr>
          <a:xfrm>
            <a:off x="720000" y="1124508"/>
            <a:ext cx="8054908" cy="3060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  <a:buFont typeface="Nunito Light"/>
            </a:pP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The FPGA provided for testing imposes a memory limitation of 64 KB for the entire set of blocks. </a:t>
            </a:r>
          </a:p>
          <a:p>
            <a:pPr>
              <a:buClr>
                <a:schemeClr val="dk1"/>
              </a:buClr>
              <a:buSzPts val="1100"/>
              <a:buFont typeface="Nunito Light"/>
            </a:pPr>
            <a:endParaRPr lang="en-US" sz="1800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>
              <a:buClr>
                <a:schemeClr val="dk1"/>
              </a:buClr>
              <a:buSzPts val="1100"/>
              <a:buFont typeface="Nunito Light"/>
            </a:pP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However, our design includes </a:t>
            </a:r>
            <a:r>
              <a:rPr lang="en-US" sz="18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64 KB RAM</a:t>
            </a: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, along with </a:t>
            </a:r>
            <a:r>
              <a:rPr lang="en-US" sz="18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additional control </a:t>
            </a:r>
            <a:r>
              <a:rPr lang="en-US" sz="18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and address ROMs </a:t>
            </a:r>
            <a:r>
              <a:rPr lang="en-US" sz="18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for the control unit</a:t>
            </a: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and other registers, exceeding the available memory capacity. </a:t>
            </a:r>
          </a:p>
          <a:p>
            <a:pPr>
              <a:buClr>
                <a:schemeClr val="dk1"/>
              </a:buClr>
              <a:buSzPts val="1100"/>
              <a:buFont typeface="Nunito Light"/>
            </a:pPr>
            <a:endParaRPr lang="en-US" sz="1800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>
              <a:buClr>
                <a:schemeClr val="dk1"/>
              </a:buClr>
              <a:buSzPts val="1100"/>
              <a:buFont typeface="Nunito Light"/>
            </a:pP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To address this constraint, we opted to </a:t>
            </a:r>
            <a:r>
              <a:rPr lang="en-US" sz="18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reduce the RAM size to 32 KB </a:t>
            </a: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and </a:t>
            </a:r>
            <a:r>
              <a:rPr lang="en-US" sz="1800" b="1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set the Stack Pointer to 7FFFH</a:t>
            </a:r>
            <a:r>
              <a:rPr lang="en-US" sz="1800" dirty="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.</a:t>
            </a:r>
            <a:endParaRPr lang="en-US" sz="1800" i="1" dirty="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  <p:extLst>
      <p:ext uri="{BB962C8B-B14F-4D97-AF65-F5344CB8AC3E}">
        <p14:creationId xmlns:p14="http://schemas.microsoft.com/office/powerpoint/2010/main" val="455923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Hardware Simulation - Fibonacci</a:t>
            </a:r>
            <a:endParaRPr lang="en-US" dirty="0">
              <a:solidFill>
                <a:srgbClr val="5C8374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F25E02-9A0F-CE61-B951-8F3F8CE81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630" y="1017725"/>
            <a:ext cx="2200759" cy="4062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4649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Hardware Simulation - Fibonacci</a:t>
            </a:r>
            <a:endParaRPr lang="en-US" dirty="0">
              <a:solidFill>
                <a:srgbClr val="5C8374"/>
              </a:solidFill>
            </a:endParaRPr>
          </a:p>
        </p:txBody>
      </p:sp>
      <p:pic>
        <p:nvPicPr>
          <p:cNvPr id="3" name="fabonancci-fpga">
            <a:hlinkClick r:id="" action="ppaction://media"/>
            <a:extLst>
              <a:ext uri="{FF2B5EF4-FFF2-40B4-BE49-F238E27FC236}">
                <a16:creationId xmlns:a16="http://schemas.microsoft.com/office/drawing/2014/main" id="{487683D7-F440-3774-FAE0-45029E2A0D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1437" y="1017725"/>
            <a:ext cx="6461125" cy="2925762"/>
          </a:xfrm>
          <a:prstGeom prst="rect">
            <a:avLst/>
          </a:prstGeom>
        </p:spPr>
      </p:pic>
      <p:sp>
        <p:nvSpPr>
          <p:cNvPr id="4" name="Google Shape;322;p48">
            <a:extLst>
              <a:ext uri="{FF2B5EF4-FFF2-40B4-BE49-F238E27FC236}">
                <a16:creationId xmlns:a16="http://schemas.microsoft.com/office/drawing/2014/main" id="{B40041B8-115C-1F79-B784-EDA08A09695E}"/>
              </a:ext>
            </a:extLst>
          </p:cNvPr>
          <p:cNvSpPr txBox="1">
            <a:spLocks/>
          </p:cNvSpPr>
          <p:nvPr/>
        </p:nvSpPr>
        <p:spPr>
          <a:xfrm>
            <a:off x="754562" y="4291830"/>
            <a:ext cx="763487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 b="0" i="0" u="none" strike="noStrike" cap="none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indent="0" algn="ctr"/>
            <a:r>
              <a:rPr lang="en-US" sz="1600" b="1" dirty="0">
                <a:solidFill>
                  <a:schemeClr val="bg1"/>
                </a:solidFill>
                <a:latin typeface="Archivo" panose="020B0604020202020204" charset="0"/>
                <a:cs typeface="Archivo" panose="020B0604020202020204" charset="0"/>
              </a:rPr>
              <a:t>0, 1, 1, 2, 3, 5, 8, 13, 21, 34, 55, 89, 144, 233 </a:t>
            </a:r>
          </a:p>
          <a:p>
            <a:pPr marL="0" indent="0" algn="ctr"/>
            <a:endParaRPr lang="en-US" sz="1600" dirty="0">
              <a:latin typeface="Archivo" panose="020B0604020202020204" charset="0"/>
              <a:cs typeface="Archiv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5901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73"/>
          <p:cNvSpPr txBox="1">
            <a:spLocks noGrp="1"/>
          </p:cNvSpPr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926" name="Google Shape;926;p73"/>
          <p:cNvSpPr txBox="1">
            <a:spLocks noGrp="1"/>
          </p:cNvSpPr>
          <p:nvPr>
            <p:ph type="subTitle" idx="1"/>
          </p:nvPr>
        </p:nvSpPr>
        <p:spPr>
          <a:xfrm>
            <a:off x="2341268" y="1574582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</p:txBody>
      </p:sp>
      <p:sp>
        <p:nvSpPr>
          <p:cNvPr id="952" name="Google Shape;952;p73"/>
          <p:cNvSpPr/>
          <p:nvPr/>
        </p:nvSpPr>
        <p:spPr>
          <a:xfrm rot="-5400000">
            <a:off x="6240219" y="-389604"/>
            <a:ext cx="5862987" cy="57485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73"/>
          <p:cNvSpPr/>
          <p:nvPr/>
        </p:nvSpPr>
        <p:spPr>
          <a:xfrm rot="5400000" flipH="1">
            <a:off x="-2959206" y="-389604"/>
            <a:ext cx="5862987" cy="57485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</a:t>
            </a:r>
            <a:r>
              <a:rPr lang="en" dirty="0">
                <a:solidFill>
                  <a:schemeClr val="accent1"/>
                </a:solidFill>
              </a:rPr>
              <a:t>contents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3" name="Google Shape;223;p41"/>
          <p:cNvSpPr txBox="1">
            <a:spLocks noGrp="1"/>
          </p:cNvSpPr>
          <p:nvPr>
            <p:ph type="title" idx="2"/>
          </p:nvPr>
        </p:nvSpPr>
        <p:spPr>
          <a:xfrm>
            <a:off x="1292953" y="1370884"/>
            <a:ext cx="734700" cy="4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4" name="Google Shape;224;p41"/>
          <p:cNvSpPr txBox="1">
            <a:spLocks noGrp="1"/>
          </p:cNvSpPr>
          <p:nvPr>
            <p:ph type="title" idx="3"/>
          </p:nvPr>
        </p:nvSpPr>
        <p:spPr>
          <a:xfrm>
            <a:off x="2769433" y="2827194"/>
            <a:ext cx="734700" cy="4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25" name="Google Shape;225;p41"/>
          <p:cNvSpPr txBox="1">
            <a:spLocks noGrp="1"/>
          </p:cNvSpPr>
          <p:nvPr>
            <p:ph type="title" idx="4"/>
          </p:nvPr>
        </p:nvSpPr>
        <p:spPr>
          <a:xfrm>
            <a:off x="4245911" y="1370884"/>
            <a:ext cx="734700" cy="4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6" name="Google Shape;226;p41"/>
          <p:cNvSpPr txBox="1">
            <a:spLocks noGrp="1"/>
          </p:cNvSpPr>
          <p:nvPr>
            <p:ph type="title" idx="5"/>
          </p:nvPr>
        </p:nvSpPr>
        <p:spPr>
          <a:xfrm>
            <a:off x="5722388" y="2827194"/>
            <a:ext cx="734700" cy="4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27" name="Google Shape;227;p41"/>
          <p:cNvSpPr txBox="1">
            <a:spLocks noGrp="1"/>
          </p:cNvSpPr>
          <p:nvPr>
            <p:ph type="title" idx="6"/>
          </p:nvPr>
        </p:nvSpPr>
        <p:spPr>
          <a:xfrm>
            <a:off x="7198870" y="1370884"/>
            <a:ext cx="734700" cy="49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9" name="Google Shape;229;p41"/>
          <p:cNvSpPr txBox="1">
            <a:spLocks noGrp="1"/>
          </p:cNvSpPr>
          <p:nvPr>
            <p:ph type="subTitle" idx="1"/>
          </p:nvPr>
        </p:nvSpPr>
        <p:spPr>
          <a:xfrm>
            <a:off x="357449" y="2170652"/>
            <a:ext cx="260570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Project Scope and Objectives</a:t>
            </a:r>
            <a:endParaRPr sz="1800" dirty="0"/>
          </a:p>
        </p:txBody>
      </p:sp>
      <p:sp>
        <p:nvSpPr>
          <p:cNvPr id="230" name="Google Shape;230;p41"/>
          <p:cNvSpPr txBox="1">
            <a:spLocks noGrp="1"/>
          </p:cNvSpPr>
          <p:nvPr>
            <p:ph type="subTitle" idx="8"/>
          </p:nvPr>
        </p:nvSpPr>
        <p:spPr>
          <a:xfrm>
            <a:off x="3352383" y="2131795"/>
            <a:ext cx="2521755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 algn="ctr"/>
            <a:r>
              <a:rPr lang="en-US" sz="1800" dirty="0"/>
              <a:t>Project Management</a:t>
            </a:r>
          </a:p>
        </p:txBody>
      </p:sp>
      <p:sp>
        <p:nvSpPr>
          <p:cNvPr id="231" name="Google Shape;231;p41"/>
          <p:cNvSpPr txBox="1">
            <a:spLocks noGrp="1"/>
          </p:cNvSpPr>
          <p:nvPr>
            <p:ph type="subTitle" idx="9"/>
          </p:nvPr>
        </p:nvSpPr>
        <p:spPr>
          <a:xfrm>
            <a:off x="6305342" y="2140339"/>
            <a:ext cx="2521756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Microprocessor Architecture</a:t>
            </a:r>
            <a:endParaRPr sz="1800" dirty="0"/>
          </a:p>
        </p:txBody>
      </p:sp>
      <p:sp>
        <p:nvSpPr>
          <p:cNvPr id="232" name="Google Shape;232;p41"/>
          <p:cNvSpPr txBox="1">
            <a:spLocks noGrp="1"/>
          </p:cNvSpPr>
          <p:nvPr>
            <p:ph type="subTitle" idx="13"/>
          </p:nvPr>
        </p:nvSpPr>
        <p:spPr>
          <a:xfrm>
            <a:off x="2027653" y="3565979"/>
            <a:ext cx="2218258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Instruction Set Architecture</a:t>
            </a:r>
          </a:p>
        </p:txBody>
      </p:sp>
      <p:sp>
        <p:nvSpPr>
          <p:cNvPr id="233" name="Google Shape;233;p41"/>
          <p:cNvSpPr txBox="1">
            <a:spLocks noGrp="1"/>
          </p:cNvSpPr>
          <p:nvPr>
            <p:ph type="subTitle" idx="14"/>
          </p:nvPr>
        </p:nvSpPr>
        <p:spPr>
          <a:xfrm>
            <a:off x="4980613" y="3565979"/>
            <a:ext cx="2218257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Implementation &amp; Verification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3"/>
          <p:cNvSpPr txBox="1">
            <a:spLocks noGrp="1"/>
          </p:cNvSpPr>
          <p:nvPr>
            <p:ph type="title"/>
          </p:nvPr>
        </p:nvSpPr>
        <p:spPr>
          <a:xfrm>
            <a:off x="3714649" y="2338425"/>
            <a:ext cx="5215451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Scope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and Objectives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title" idx="2"/>
          </p:nvPr>
        </p:nvSpPr>
        <p:spPr>
          <a:xfrm>
            <a:off x="3790850" y="1165325"/>
            <a:ext cx="1318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250" name="Google Shape;250;p43"/>
          <p:cNvPicPr preferRelativeResize="0"/>
          <p:nvPr/>
        </p:nvPicPr>
        <p:blipFill rotWithShape="1">
          <a:blip r:embed="rId3">
            <a:alphaModFix/>
          </a:blip>
          <a:srcRect l="39171" r="5368"/>
          <a:stretch/>
        </p:blipFill>
        <p:spPr>
          <a:xfrm flipH="1">
            <a:off x="-19251" y="0"/>
            <a:ext cx="30052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3"/>
          <p:cNvSpPr/>
          <p:nvPr/>
        </p:nvSpPr>
        <p:spPr>
          <a:xfrm flipH="1">
            <a:off x="-1894501" y="1830691"/>
            <a:ext cx="5215451" cy="51136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435;p87">
            <a:extLst>
              <a:ext uri="{FF2B5EF4-FFF2-40B4-BE49-F238E27FC236}">
                <a16:creationId xmlns:a16="http://schemas.microsoft.com/office/drawing/2014/main" id="{7E8B4CA2-0E42-0C0D-0EFF-ACF30C384EF6}"/>
              </a:ext>
            </a:extLst>
          </p:cNvPr>
          <p:cNvGrpSpPr/>
          <p:nvPr/>
        </p:nvGrpSpPr>
        <p:grpSpPr>
          <a:xfrm>
            <a:off x="100101" y="121531"/>
            <a:ext cx="320040" cy="320040"/>
            <a:chOff x="5769778" y="2292101"/>
            <a:chExt cx="374877" cy="367044"/>
          </a:xfrm>
        </p:grpSpPr>
        <p:sp>
          <p:nvSpPr>
            <p:cNvPr id="3" name="Google Shape;5436;p87">
              <a:extLst>
                <a:ext uri="{FF2B5EF4-FFF2-40B4-BE49-F238E27FC236}">
                  <a16:creationId xmlns:a16="http://schemas.microsoft.com/office/drawing/2014/main" id="{FE674D27-AEA1-422A-EEA5-03E5E8795DEC}"/>
                </a:ext>
              </a:extLst>
            </p:cNvPr>
            <p:cNvSpPr/>
            <p:nvPr/>
          </p:nvSpPr>
          <p:spPr>
            <a:xfrm>
              <a:off x="5783687" y="2297917"/>
              <a:ext cx="355571" cy="355676"/>
            </a:xfrm>
            <a:custGeom>
              <a:avLst/>
              <a:gdLst/>
              <a:ahLst/>
              <a:cxnLst/>
              <a:rect l="l" t="t" r="r" b="b"/>
              <a:pathLst>
                <a:path w="13574" h="13578" extrusionOk="0">
                  <a:moveTo>
                    <a:pt x="6785" y="1"/>
                  </a:moveTo>
                  <a:cubicBezTo>
                    <a:pt x="3036" y="1"/>
                    <a:pt x="0" y="3040"/>
                    <a:pt x="0" y="6789"/>
                  </a:cubicBezTo>
                  <a:cubicBezTo>
                    <a:pt x="0" y="10538"/>
                    <a:pt x="3036" y="13577"/>
                    <a:pt x="6785" y="13577"/>
                  </a:cubicBezTo>
                  <a:cubicBezTo>
                    <a:pt x="10534" y="13577"/>
                    <a:pt x="13574" y="10538"/>
                    <a:pt x="13574" y="6789"/>
                  </a:cubicBezTo>
                  <a:cubicBezTo>
                    <a:pt x="13574" y="3040"/>
                    <a:pt x="10534" y="1"/>
                    <a:pt x="6785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437;p87">
              <a:extLst>
                <a:ext uri="{FF2B5EF4-FFF2-40B4-BE49-F238E27FC236}">
                  <a16:creationId xmlns:a16="http://schemas.microsoft.com/office/drawing/2014/main" id="{7253CAA9-DB60-BD56-093A-AF4091AFEF68}"/>
                </a:ext>
              </a:extLst>
            </p:cNvPr>
            <p:cNvSpPr/>
            <p:nvPr/>
          </p:nvSpPr>
          <p:spPr>
            <a:xfrm>
              <a:off x="5810328" y="2324583"/>
              <a:ext cx="302264" cy="302343"/>
            </a:xfrm>
            <a:custGeom>
              <a:avLst/>
              <a:gdLst/>
              <a:ahLst/>
              <a:cxnLst/>
              <a:rect l="l" t="t" r="r" b="b"/>
              <a:pathLst>
                <a:path w="11539" h="11542" extrusionOk="0">
                  <a:moveTo>
                    <a:pt x="5768" y="0"/>
                  </a:moveTo>
                  <a:cubicBezTo>
                    <a:pt x="2585" y="0"/>
                    <a:pt x="1" y="2584"/>
                    <a:pt x="1" y="5771"/>
                  </a:cubicBezTo>
                  <a:cubicBezTo>
                    <a:pt x="1" y="8958"/>
                    <a:pt x="2585" y="11542"/>
                    <a:pt x="5768" y="11542"/>
                  </a:cubicBezTo>
                  <a:cubicBezTo>
                    <a:pt x="8955" y="11542"/>
                    <a:pt x="11539" y="8958"/>
                    <a:pt x="11539" y="5771"/>
                  </a:cubicBezTo>
                  <a:cubicBezTo>
                    <a:pt x="11539" y="2584"/>
                    <a:pt x="8955" y="0"/>
                    <a:pt x="5768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438;p87">
              <a:extLst>
                <a:ext uri="{FF2B5EF4-FFF2-40B4-BE49-F238E27FC236}">
                  <a16:creationId xmlns:a16="http://schemas.microsoft.com/office/drawing/2014/main" id="{472F2E1C-BDC2-59AC-2EB3-6A466A3B70AB}"/>
                </a:ext>
              </a:extLst>
            </p:cNvPr>
            <p:cNvSpPr/>
            <p:nvPr/>
          </p:nvSpPr>
          <p:spPr>
            <a:xfrm>
              <a:off x="5769778" y="2292101"/>
              <a:ext cx="374877" cy="367044"/>
            </a:xfrm>
            <a:custGeom>
              <a:avLst/>
              <a:gdLst/>
              <a:ahLst/>
              <a:cxnLst/>
              <a:rect l="l" t="t" r="r" b="b"/>
              <a:pathLst>
                <a:path w="14311" h="14012" extrusionOk="0">
                  <a:moveTo>
                    <a:pt x="7316" y="1"/>
                  </a:moveTo>
                  <a:cubicBezTo>
                    <a:pt x="7002" y="1"/>
                    <a:pt x="6686" y="22"/>
                    <a:pt x="6367" y="65"/>
                  </a:cubicBezTo>
                  <a:cubicBezTo>
                    <a:pt x="2656" y="565"/>
                    <a:pt x="0" y="3899"/>
                    <a:pt x="336" y="7631"/>
                  </a:cubicBezTo>
                  <a:cubicBezTo>
                    <a:pt x="659" y="11259"/>
                    <a:pt x="3699" y="14012"/>
                    <a:pt x="7305" y="14012"/>
                  </a:cubicBezTo>
                  <a:cubicBezTo>
                    <a:pt x="7409" y="14012"/>
                    <a:pt x="7513" y="14010"/>
                    <a:pt x="7618" y="14005"/>
                  </a:cubicBezTo>
                  <a:cubicBezTo>
                    <a:pt x="11360" y="13841"/>
                    <a:pt x="14307" y="10756"/>
                    <a:pt x="14310" y="7011"/>
                  </a:cubicBezTo>
                  <a:cubicBezTo>
                    <a:pt x="14310" y="6888"/>
                    <a:pt x="14307" y="6761"/>
                    <a:pt x="14300" y="6637"/>
                  </a:cubicBezTo>
                  <a:cubicBezTo>
                    <a:pt x="14293" y="6506"/>
                    <a:pt x="14196" y="6442"/>
                    <a:pt x="14097" y="6442"/>
                  </a:cubicBezTo>
                  <a:cubicBezTo>
                    <a:pt x="13991" y="6442"/>
                    <a:pt x="13885" y="6516"/>
                    <a:pt x="13892" y="6658"/>
                  </a:cubicBezTo>
                  <a:cubicBezTo>
                    <a:pt x="13899" y="6775"/>
                    <a:pt x="13903" y="6894"/>
                    <a:pt x="13903" y="7011"/>
                  </a:cubicBezTo>
                  <a:cubicBezTo>
                    <a:pt x="13896" y="10523"/>
                    <a:pt x="11130" y="13409"/>
                    <a:pt x="7625" y="13560"/>
                  </a:cubicBezTo>
                  <a:cubicBezTo>
                    <a:pt x="7527" y="13564"/>
                    <a:pt x="7429" y="13566"/>
                    <a:pt x="7332" y="13566"/>
                  </a:cubicBezTo>
                  <a:cubicBezTo>
                    <a:pt x="3953" y="13566"/>
                    <a:pt x="1105" y="10984"/>
                    <a:pt x="802" y="7587"/>
                  </a:cubicBezTo>
                  <a:cubicBezTo>
                    <a:pt x="490" y="4088"/>
                    <a:pt x="2981" y="966"/>
                    <a:pt x="6456" y="497"/>
                  </a:cubicBezTo>
                  <a:cubicBezTo>
                    <a:pt x="6754" y="456"/>
                    <a:pt x="7049" y="437"/>
                    <a:pt x="7342" y="437"/>
                  </a:cubicBezTo>
                  <a:cubicBezTo>
                    <a:pt x="10469" y="437"/>
                    <a:pt x="13223" y="2670"/>
                    <a:pt x="13796" y="5832"/>
                  </a:cubicBezTo>
                  <a:cubicBezTo>
                    <a:pt x="13815" y="5930"/>
                    <a:pt x="13901" y="6000"/>
                    <a:pt x="13996" y="6000"/>
                  </a:cubicBezTo>
                  <a:cubicBezTo>
                    <a:pt x="14008" y="6000"/>
                    <a:pt x="14021" y="5999"/>
                    <a:pt x="14033" y="5997"/>
                  </a:cubicBezTo>
                  <a:cubicBezTo>
                    <a:pt x="14146" y="5976"/>
                    <a:pt x="14218" y="5870"/>
                    <a:pt x="14197" y="5757"/>
                  </a:cubicBezTo>
                  <a:cubicBezTo>
                    <a:pt x="13586" y="2386"/>
                    <a:pt x="10650" y="1"/>
                    <a:pt x="7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439;p87">
              <a:extLst>
                <a:ext uri="{FF2B5EF4-FFF2-40B4-BE49-F238E27FC236}">
                  <a16:creationId xmlns:a16="http://schemas.microsoft.com/office/drawing/2014/main" id="{6D5FF200-329A-4F8E-2717-D7F0BCF34541}"/>
                </a:ext>
              </a:extLst>
            </p:cNvPr>
            <p:cNvSpPr/>
            <p:nvPr/>
          </p:nvSpPr>
          <p:spPr>
            <a:xfrm>
              <a:off x="5784316" y="2319030"/>
              <a:ext cx="353240" cy="314288"/>
            </a:xfrm>
            <a:custGeom>
              <a:avLst/>
              <a:gdLst/>
              <a:ahLst/>
              <a:cxnLst/>
              <a:rect l="l" t="t" r="r" b="b"/>
              <a:pathLst>
                <a:path w="13485" h="11998" extrusionOk="0">
                  <a:moveTo>
                    <a:pt x="6783" y="0"/>
                  </a:moveTo>
                  <a:cubicBezTo>
                    <a:pt x="5165" y="0"/>
                    <a:pt x="3553" y="651"/>
                    <a:pt x="2372" y="1929"/>
                  </a:cubicBezTo>
                  <a:cubicBezTo>
                    <a:pt x="2218" y="2080"/>
                    <a:pt x="2360" y="2286"/>
                    <a:pt x="2518" y="2286"/>
                  </a:cubicBezTo>
                  <a:cubicBezTo>
                    <a:pt x="2571" y="2286"/>
                    <a:pt x="2627" y="2263"/>
                    <a:pt x="2673" y="2207"/>
                  </a:cubicBezTo>
                  <a:cubicBezTo>
                    <a:pt x="3765" y="1028"/>
                    <a:pt x="5253" y="427"/>
                    <a:pt x="6747" y="427"/>
                  </a:cubicBezTo>
                  <a:cubicBezTo>
                    <a:pt x="8024" y="427"/>
                    <a:pt x="9305" y="866"/>
                    <a:pt x="10349" y="1758"/>
                  </a:cubicBezTo>
                  <a:cubicBezTo>
                    <a:pt x="12614" y="3690"/>
                    <a:pt x="12950" y="7066"/>
                    <a:pt x="11110" y="9406"/>
                  </a:cubicBezTo>
                  <a:cubicBezTo>
                    <a:pt x="10017" y="10799"/>
                    <a:pt x="8388" y="11531"/>
                    <a:pt x="6739" y="11531"/>
                  </a:cubicBezTo>
                  <a:cubicBezTo>
                    <a:pt x="5612" y="11531"/>
                    <a:pt x="4476" y="11189"/>
                    <a:pt x="3496" y="10482"/>
                  </a:cubicBezTo>
                  <a:cubicBezTo>
                    <a:pt x="1083" y="8738"/>
                    <a:pt x="473" y="5400"/>
                    <a:pt x="2115" y="2916"/>
                  </a:cubicBezTo>
                  <a:cubicBezTo>
                    <a:pt x="2180" y="2823"/>
                    <a:pt x="2152" y="2697"/>
                    <a:pt x="2060" y="2632"/>
                  </a:cubicBezTo>
                  <a:cubicBezTo>
                    <a:pt x="2026" y="2609"/>
                    <a:pt x="1987" y="2598"/>
                    <a:pt x="1949" y="2598"/>
                  </a:cubicBezTo>
                  <a:cubicBezTo>
                    <a:pt x="1881" y="2598"/>
                    <a:pt x="1814" y="2631"/>
                    <a:pt x="1775" y="2690"/>
                  </a:cubicBezTo>
                  <a:cubicBezTo>
                    <a:pt x="0" y="5376"/>
                    <a:pt x="662" y="8985"/>
                    <a:pt x="3273" y="10866"/>
                  </a:cubicBezTo>
                  <a:cubicBezTo>
                    <a:pt x="4331" y="11629"/>
                    <a:pt x="5557" y="11997"/>
                    <a:pt x="6772" y="11997"/>
                  </a:cubicBezTo>
                  <a:cubicBezTo>
                    <a:pt x="8555" y="11997"/>
                    <a:pt x="10317" y="11204"/>
                    <a:pt x="11497" y="9698"/>
                  </a:cubicBezTo>
                  <a:cubicBezTo>
                    <a:pt x="13485" y="7165"/>
                    <a:pt x="13118" y="3516"/>
                    <a:pt x="10668" y="1429"/>
                  </a:cubicBezTo>
                  <a:cubicBezTo>
                    <a:pt x="9542" y="471"/>
                    <a:pt x="8160" y="0"/>
                    <a:pt x="6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440;p87">
              <a:extLst>
                <a:ext uri="{FF2B5EF4-FFF2-40B4-BE49-F238E27FC236}">
                  <a16:creationId xmlns:a16="http://schemas.microsoft.com/office/drawing/2014/main" id="{270F559F-6FA7-B5A4-8A57-954901A5F69A}"/>
                </a:ext>
              </a:extLst>
            </p:cNvPr>
            <p:cNvSpPr/>
            <p:nvPr/>
          </p:nvSpPr>
          <p:spPr>
            <a:xfrm>
              <a:off x="5831153" y="2470358"/>
              <a:ext cx="18441" cy="10792"/>
            </a:xfrm>
            <a:custGeom>
              <a:avLst/>
              <a:gdLst/>
              <a:ahLst/>
              <a:cxnLst/>
              <a:rect l="l" t="t" r="r" b="b"/>
              <a:pathLst>
                <a:path w="704" h="412" extrusionOk="0">
                  <a:moveTo>
                    <a:pt x="203" y="0"/>
                  </a:moveTo>
                  <a:cubicBezTo>
                    <a:pt x="90" y="0"/>
                    <a:pt x="1" y="93"/>
                    <a:pt x="1" y="206"/>
                  </a:cubicBezTo>
                  <a:cubicBezTo>
                    <a:pt x="1" y="319"/>
                    <a:pt x="93" y="412"/>
                    <a:pt x="203" y="412"/>
                  </a:cubicBezTo>
                  <a:lnTo>
                    <a:pt x="498" y="412"/>
                  </a:lnTo>
                  <a:cubicBezTo>
                    <a:pt x="611" y="412"/>
                    <a:pt x="703" y="319"/>
                    <a:pt x="703" y="206"/>
                  </a:cubicBezTo>
                  <a:cubicBezTo>
                    <a:pt x="703" y="93"/>
                    <a:pt x="611" y="0"/>
                    <a:pt x="4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441;p87">
              <a:extLst>
                <a:ext uri="{FF2B5EF4-FFF2-40B4-BE49-F238E27FC236}">
                  <a16:creationId xmlns:a16="http://schemas.microsoft.com/office/drawing/2014/main" id="{C943AEA5-35A4-4D27-EB2A-1D70D2CC2B27}"/>
                </a:ext>
              </a:extLst>
            </p:cNvPr>
            <p:cNvSpPr/>
            <p:nvPr/>
          </p:nvSpPr>
          <p:spPr>
            <a:xfrm>
              <a:off x="5956129" y="2345487"/>
              <a:ext cx="135638" cy="135664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4973"/>
                  </a:lnTo>
                  <a:cubicBezTo>
                    <a:pt x="0" y="5086"/>
                    <a:pt x="89" y="5179"/>
                    <a:pt x="202" y="5179"/>
                  </a:cubicBezTo>
                  <a:lnTo>
                    <a:pt x="4972" y="5179"/>
                  </a:lnTo>
                  <a:cubicBezTo>
                    <a:pt x="5085" y="5179"/>
                    <a:pt x="5178" y="5086"/>
                    <a:pt x="5178" y="4973"/>
                  </a:cubicBezTo>
                  <a:cubicBezTo>
                    <a:pt x="5178" y="4860"/>
                    <a:pt x="5085" y="4767"/>
                    <a:pt x="4972" y="4767"/>
                  </a:cubicBezTo>
                  <a:lnTo>
                    <a:pt x="408" y="4767"/>
                  </a:ln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42;p87">
              <a:extLst>
                <a:ext uri="{FF2B5EF4-FFF2-40B4-BE49-F238E27FC236}">
                  <a16:creationId xmlns:a16="http://schemas.microsoft.com/office/drawing/2014/main" id="{393AF3CA-D12F-588F-3AA7-5EE7AA0F01E1}"/>
                </a:ext>
              </a:extLst>
            </p:cNvPr>
            <p:cNvSpPr/>
            <p:nvPr/>
          </p:nvSpPr>
          <p:spPr>
            <a:xfrm>
              <a:off x="5956129" y="2587581"/>
              <a:ext cx="10688" cy="18441"/>
            </a:xfrm>
            <a:custGeom>
              <a:avLst/>
              <a:gdLst/>
              <a:ahLst/>
              <a:cxnLst/>
              <a:rect l="l" t="t" r="r" b="b"/>
              <a:pathLst>
                <a:path w="408" h="704" extrusionOk="0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501"/>
                  </a:lnTo>
                  <a:cubicBezTo>
                    <a:pt x="0" y="614"/>
                    <a:pt x="89" y="703"/>
                    <a:pt x="202" y="703"/>
                  </a:cubicBezTo>
                  <a:cubicBezTo>
                    <a:pt x="315" y="703"/>
                    <a:pt x="408" y="614"/>
                    <a:pt x="408" y="501"/>
                  </a:cubicBez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443;p87">
              <a:extLst>
                <a:ext uri="{FF2B5EF4-FFF2-40B4-BE49-F238E27FC236}">
                  <a16:creationId xmlns:a16="http://schemas.microsoft.com/office/drawing/2014/main" id="{4CA4A1D2-07C6-032A-AB55-DD968AAF041F}"/>
                </a:ext>
              </a:extLst>
            </p:cNvPr>
            <p:cNvSpPr/>
            <p:nvPr/>
          </p:nvSpPr>
          <p:spPr>
            <a:xfrm>
              <a:off x="5865390" y="2381898"/>
              <a:ext cx="20904" cy="16450"/>
            </a:xfrm>
            <a:custGeom>
              <a:avLst/>
              <a:gdLst/>
              <a:ahLst/>
              <a:cxnLst/>
              <a:rect l="l" t="t" r="r" b="b"/>
              <a:pathLst>
                <a:path w="798" h="628" extrusionOk="0">
                  <a:moveTo>
                    <a:pt x="298" y="1"/>
                  </a:moveTo>
                  <a:cubicBezTo>
                    <a:pt x="138" y="1"/>
                    <a:pt x="0" y="208"/>
                    <a:pt x="150" y="358"/>
                  </a:cubicBezTo>
                  <a:lnTo>
                    <a:pt x="359" y="564"/>
                  </a:lnTo>
                  <a:cubicBezTo>
                    <a:pt x="404" y="609"/>
                    <a:pt x="454" y="627"/>
                    <a:pt x="502" y="627"/>
                  </a:cubicBezTo>
                  <a:cubicBezTo>
                    <a:pt x="660" y="627"/>
                    <a:pt x="797" y="423"/>
                    <a:pt x="647" y="273"/>
                  </a:cubicBezTo>
                  <a:lnTo>
                    <a:pt x="442" y="64"/>
                  </a:lnTo>
                  <a:cubicBezTo>
                    <a:pt x="397" y="19"/>
                    <a:pt x="347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444;p87">
              <a:extLst>
                <a:ext uri="{FF2B5EF4-FFF2-40B4-BE49-F238E27FC236}">
                  <a16:creationId xmlns:a16="http://schemas.microsoft.com/office/drawing/2014/main" id="{0C70B018-1004-E600-9352-5965BECA7470}"/>
                </a:ext>
              </a:extLst>
            </p:cNvPr>
            <p:cNvSpPr/>
            <p:nvPr/>
          </p:nvSpPr>
          <p:spPr>
            <a:xfrm>
              <a:off x="6038434" y="2553266"/>
              <a:ext cx="19044" cy="16293"/>
            </a:xfrm>
            <a:custGeom>
              <a:avLst/>
              <a:gdLst/>
              <a:ahLst/>
              <a:cxnLst/>
              <a:rect l="l" t="t" r="r" b="b"/>
              <a:pathLst>
                <a:path w="727" h="622" extrusionOk="0">
                  <a:moveTo>
                    <a:pt x="226" y="1"/>
                  </a:moveTo>
                  <a:cubicBezTo>
                    <a:pt x="173" y="1"/>
                    <a:pt x="120" y="21"/>
                    <a:pt x="79" y="60"/>
                  </a:cubicBezTo>
                  <a:cubicBezTo>
                    <a:pt x="0" y="139"/>
                    <a:pt x="0" y="269"/>
                    <a:pt x="79" y="351"/>
                  </a:cubicBezTo>
                  <a:lnTo>
                    <a:pt x="288" y="557"/>
                  </a:lnTo>
                  <a:cubicBezTo>
                    <a:pt x="334" y="602"/>
                    <a:pt x="385" y="622"/>
                    <a:pt x="433" y="622"/>
                  </a:cubicBezTo>
                  <a:cubicBezTo>
                    <a:pt x="592" y="622"/>
                    <a:pt x="727" y="416"/>
                    <a:pt x="580" y="269"/>
                  </a:cubicBezTo>
                  <a:lnTo>
                    <a:pt x="371" y="60"/>
                  </a:lnTo>
                  <a:cubicBezTo>
                    <a:pt x="331" y="21"/>
                    <a:pt x="279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445;p87">
              <a:extLst>
                <a:ext uri="{FF2B5EF4-FFF2-40B4-BE49-F238E27FC236}">
                  <a16:creationId xmlns:a16="http://schemas.microsoft.com/office/drawing/2014/main" id="{DB52F942-D21C-EE2A-5416-E7D2103EB138}"/>
                </a:ext>
              </a:extLst>
            </p:cNvPr>
            <p:cNvSpPr/>
            <p:nvPr/>
          </p:nvSpPr>
          <p:spPr>
            <a:xfrm>
              <a:off x="6036653" y="2381976"/>
              <a:ext cx="20825" cy="16398"/>
            </a:xfrm>
            <a:custGeom>
              <a:avLst/>
              <a:gdLst/>
              <a:ahLst/>
              <a:cxnLst/>
              <a:rect l="l" t="t" r="r" b="b"/>
              <a:pathLst>
                <a:path w="795" h="626" extrusionOk="0">
                  <a:moveTo>
                    <a:pt x="499" y="1"/>
                  </a:moveTo>
                  <a:cubicBezTo>
                    <a:pt x="451" y="1"/>
                    <a:pt x="401" y="20"/>
                    <a:pt x="356" y="64"/>
                  </a:cubicBezTo>
                  <a:lnTo>
                    <a:pt x="147" y="273"/>
                  </a:lnTo>
                  <a:cubicBezTo>
                    <a:pt x="0" y="420"/>
                    <a:pt x="135" y="626"/>
                    <a:pt x="294" y="626"/>
                  </a:cubicBezTo>
                  <a:cubicBezTo>
                    <a:pt x="342" y="626"/>
                    <a:pt x="393" y="607"/>
                    <a:pt x="439" y="561"/>
                  </a:cubicBezTo>
                  <a:lnTo>
                    <a:pt x="648" y="355"/>
                  </a:lnTo>
                  <a:cubicBezTo>
                    <a:pt x="795" y="205"/>
                    <a:pt x="657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446;p87">
              <a:extLst>
                <a:ext uri="{FF2B5EF4-FFF2-40B4-BE49-F238E27FC236}">
                  <a16:creationId xmlns:a16="http://schemas.microsoft.com/office/drawing/2014/main" id="{D9A08E88-6281-E3E6-20D0-7854DA13B166}"/>
                </a:ext>
              </a:extLst>
            </p:cNvPr>
            <p:cNvSpPr/>
            <p:nvPr/>
          </p:nvSpPr>
          <p:spPr>
            <a:xfrm>
              <a:off x="5867249" y="2553161"/>
              <a:ext cx="19044" cy="16319"/>
            </a:xfrm>
            <a:custGeom>
              <a:avLst/>
              <a:gdLst/>
              <a:ahLst/>
              <a:cxnLst/>
              <a:rect l="l" t="t" r="r" b="b"/>
              <a:pathLst>
                <a:path w="727" h="623" extrusionOk="0">
                  <a:moveTo>
                    <a:pt x="431" y="1"/>
                  </a:moveTo>
                  <a:cubicBezTo>
                    <a:pt x="383" y="1"/>
                    <a:pt x="333" y="19"/>
                    <a:pt x="288" y="64"/>
                  </a:cubicBezTo>
                  <a:lnTo>
                    <a:pt x="79" y="273"/>
                  </a:lnTo>
                  <a:cubicBezTo>
                    <a:pt x="1" y="352"/>
                    <a:pt x="1" y="482"/>
                    <a:pt x="79" y="561"/>
                  </a:cubicBezTo>
                  <a:cubicBezTo>
                    <a:pt x="119" y="602"/>
                    <a:pt x="171" y="623"/>
                    <a:pt x="224" y="623"/>
                  </a:cubicBezTo>
                  <a:cubicBezTo>
                    <a:pt x="276" y="623"/>
                    <a:pt x="330" y="602"/>
                    <a:pt x="371" y="561"/>
                  </a:cubicBezTo>
                  <a:lnTo>
                    <a:pt x="576" y="355"/>
                  </a:lnTo>
                  <a:cubicBezTo>
                    <a:pt x="726" y="205"/>
                    <a:pt x="589" y="1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447;p87">
              <a:extLst>
                <a:ext uri="{FF2B5EF4-FFF2-40B4-BE49-F238E27FC236}">
                  <a16:creationId xmlns:a16="http://schemas.microsoft.com/office/drawing/2014/main" id="{7E0FFEE1-5E8D-0B8F-56D2-BBCF6E60118F}"/>
                </a:ext>
              </a:extLst>
            </p:cNvPr>
            <p:cNvSpPr/>
            <p:nvPr/>
          </p:nvSpPr>
          <p:spPr>
            <a:xfrm>
              <a:off x="5838592" y="2421400"/>
              <a:ext cx="22868" cy="13936"/>
            </a:xfrm>
            <a:custGeom>
              <a:avLst/>
              <a:gdLst/>
              <a:ahLst/>
              <a:cxnLst/>
              <a:rect l="l" t="t" r="r" b="b"/>
              <a:pathLst>
                <a:path w="873" h="532" extrusionOk="0">
                  <a:moveTo>
                    <a:pt x="295" y="0"/>
                  </a:moveTo>
                  <a:cubicBezTo>
                    <a:pt x="99" y="0"/>
                    <a:pt x="1" y="303"/>
                    <a:pt x="221" y="396"/>
                  </a:cubicBezTo>
                  <a:lnTo>
                    <a:pt x="491" y="512"/>
                  </a:lnTo>
                  <a:cubicBezTo>
                    <a:pt x="522" y="525"/>
                    <a:pt x="551" y="531"/>
                    <a:pt x="578" y="531"/>
                  </a:cubicBezTo>
                  <a:cubicBezTo>
                    <a:pt x="775" y="531"/>
                    <a:pt x="872" y="229"/>
                    <a:pt x="652" y="135"/>
                  </a:cubicBezTo>
                  <a:lnTo>
                    <a:pt x="382" y="19"/>
                  </a:lnTo>
                  <a:cubicBezTo>
                    <a:pt x="351" y="6"/>
                    <a:pt x="322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448;p87">
              <a:extLst>
                <a:ext uri="{FF2B5EF4-FFF2-40B4-BE49-F238E27FC236}">
                  <a16:creationId xmlns:a16="http://schemas.microsoft.com/office/drawing/2014/main" id="{93A6CEE2-EB8E-BC8F-7488-1026855BB707}"/>
                </a:ext>
              </a:extLst>
            </p:cNvPr>
            <p:cNvSpPr/>
            <p:nvPr/>
          </p:nvSpPr>
          <p:spPr>
            <a:xfrm>
              <a:off x="6061512" y="2516147"/>
              <a:ext cx="22816" cy="13883"/>
            </a:xfrm>
            <a:custGeom>
              <a:avLst/>
              <a:gdLst/>
              <a:ahLst/>
              <a:cxnLst/>
              <a:rect l="l" t="t" r="r" b="b"/>
              <a:pathLst>
                <a:path w="871" h="530" extrusionOk="0">
                  <a:moveTo>
                    <a:pt x="291" y="1"/>
                  </a:moveTo>
                  <a:cubicBezTo>
                    <a:pt x="94" y="1"/>
                    <a:pt x="0" y="302"/>
                    <a:pt x="219" y="398"/>
                  </a:cubicBezTo>
                  <a:lnTo>
                    <a:pt x="490" y="511"/>
                  </a:lnTo>
                  <a:cubicBezTo>
                    <a:pt x="521" y="524"/>
                    <a:pt x="550" y="529"/>
                    <a:pt x="577" y="529"/>
                  </a:cubicBezTo>
                  <a:cubicBezTo>
                    <a:pt x="773" y="529"/>
                    <a:pt x="871" y="227"/>
                    <a:pt x="651" y="134"/>
                  </a:cubicBezTo>
                  <a:lnTo>
                    <a:pt x="380" y="21"/>
                  </a:lnTo>
                  <a:cubicBezTo>
                    <a:pt x="349" y="7"/>
                    <a:pt x="319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49;p87">
              <a:extLst>
                <a:ext uri="{FF2B5EF4-FFF2-40B4-BE49-F238E27FC236}">
                  <a16:creationId xmlns:a16="http://schemas.microsoft.com/office/drawing/2014/main" id="{83CD50F7-EA54-8CD8-469C-C71D004B65AD}"/>
                </a:ext>
              </a:extLst>
            </p:cNvPr>
            <p:cNvSpPr/>
            <p:nvPr/>
          </p:nvSpPr>
          <p:spPr>
            <a:xfrm>
              <a:off x="6000923" y="2355336"/>
              <a:ext cx="16162" cy="17917"/>
            </a:xfrm>
            <a:custGeom>
              <a:avLst/>
              <a:gdLst/>
              <a:ahLst/>
              <a:cxnLst/>
              <a:rect l="l" t="t" r="r" b="b"/>
              <a:pathLst>
                <a:path w="617" h="684" extrusionOk="0">
                  <a:moveTo>
                    <a:pt x="353" y="1"/>
                  </a:moveTo>
                  <a:cubicBezTo>
                    <a:pt x="281" y="1"/>
                    <a:pt x="209" y="38"/>
                    <a:pt x="171" y="128"/>
                  </a:cubicBezTo>
                  <a:lnTo>
                    <a:pt x="55" y="399"/>
                  </a:lnTo>
                  <a:cubicBezTo>
                    <a:pt x="0" y="533"/>
                    <a:pt x="96" y="684"/>
                    <a:pt x="243" y="684"/>
                  </a:cubicBezTo>
                  <a:cubicBezTo>
                    <a:pt x="326" y="684"/>
                    <a:pt x="401" y="632"/>
                    <a:pt x="432" y="557"/>
                  </a:cubicBezTo>
                  <a:lnTo>
                    <a:pt x="548" y="286"/>
                  </a:lnTo>
                  <a:cubicBezTo>
                    <a:pt x="617" y="125"/>
                    <a:pt x="484" y="1"/>
                    <a:pt x="3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450;p87">
              <a:extLst>
                <a:ext uri="{FF2B5EF4-FFF2-40B4-BE49-F238E27FC236}">
                  <a16:creationId xmlns:a16="http://schemas.microsoft.com/office/drawing/2014/main" id="{0FFC3700-A374-6EE7-247A-E26193D47788}"/>
                </a:ext>
              </a:extLst>
            </p:cNvPr>
            <p:cNvSpPr/>
            <p:nvPr/>
          </p:nvSpPr>
          <p:spPr>
            <a:xfrm>
              <a:off x="5906490" y="2578203"/>
              <a:ext cx="15900" cy="17917"/>
            </a:xfrm>
            <a:custGeom>
              <a:avLst/>
              <a:gdLst/>
              <a:ahLst/>
              <a:cxnLst/>
              <a:rect l="l" t="t" r="r" b="b"/>
              <a:pathLst>
                <a:path w="607" h="684" extrusionOk="0">
                  <a:moveTo>
                    <a:pt x="342" y="0"/>
                  </a:moveTo>
                  <a:cubicBezTo>
                    <a:pt x="270" y="0"/>
                    <a:pt x="199" y="37"/>
                    <a:pt x="161" y="126"/>
                  </a:cubicBezTo>
                  <a:lnTo>
                    <a:pt x="45" y="396"/>
                  </a:lnTo>
                  <a:cubicBezTo>
                    <a:pt x="0" y="503"/>
                    <a:pt x="48" y="623"/>
                    <a:pt x="154" y="667"/>
                  </a:cubicBezTo>
                  <a:cubicBezTo>
                    <a:pt x="180" y="678"/>
                    <a:pt x="207" y="684"/>
                    <a:pt x="234" y="684"/>
                  </a:cubicBezTo>
                  <a:cubicBezTo>
                    <a:pt x="313" y="684"/>
                    <a:pt x="388" y="637"/>
                    <a:pt x="422" y="558"/>
                  </a:cubicBezTo>
                  <a:lnTo>
                    <a:pt x="538" y="287"/>
                  </a:lnTo>
                  <a:cubicBezTo>
                    <a:pt x="607" y="125"/>
                    <a:pt x="473" y="0"/>
                    <a:pt x="3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451;p87">
              <a:extLst>
                <a:ext uri="{FF2B5EF4-FFF2-40B4-BE49-F238E27FC236}">
                  <a16:creationId xmlns:a16="http://schemas.microsoft.com/office/drawing/2014/main" id="{BCDAEB81-5073-034B-0AB1-9BCD7D1C9137}"/>
                </a:ext>
              </a:extLst>
            </p:cNvPr>
            <p:cNvSpPr/>
            <p:nvPr/>
          </p:nvSpPr>
          <p:spPr>
            <a:xfrm>
              <a:off x="5907983" y="2354472"/>
              <a:ext cx="16031" cy="17970"/>
            </a:xfrm>
            <a:custGeom>
              <a:avLst/>
              <a:gdLst/>
              <a:ahLst/>
              <a:cxnLst/>
              <a:rect l="l" t="t" r="r" b="b"/>
              <a:pathLst>
                <a:path w="612" h="686" extrusionOk="0">
                  <a:moveTo>
                    <a:pt x="263" y="1"/>
                  </a:moveTo>
                  <a:cubicBezTo>
                    <a:pt x="133" y="1"/>
                    <a:pt x="1" y="122"/>
                    <a:pt x="66" y="285"/>
                  </a:cubicBezTo>
                  <a:lnTo>
                    <a:pt x="176" y="556"/>
                  </a:lnTo>
                  <a:cubicBezTo>
                    <a:pt x="207" y="634"/>
                    <a:pt x="282" y="686"/>
                    <a:pt x="368" y="686"/>
                  </a:cubicBezTo>
                  <a:cubicBezTo>
                    <a:pt x="512" y="682"/>
                    <a:pt x="611" y="538"/>
                    <a:pt x="556" y="401"/>
                  </a:cubicBezTo>
                  <a:lnTo>
                    <a:pt x="447" y="131"/>
                  </a:lnTo>
                  <a:cubicBezTo>
                    <a:pt x="410" y="39"/>
                    <a:pt x="337" y="1"/>
                    <a:pt x="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452;p87">
              <a:extLst>
                <a:ext uri="{FF2B5EF4-FFF2-40B4-BE49-F238E27FC236}">
                  <a16:creationId xmlns:a16="http://schemas.microsoft.com/office/drawing/2014/main" id="{F2E0F481-81C4-6033-3DF8-DEDE507529A1}"/>
                </a:ext>
              </a:extLst>
            </p:cNvPr>
            <p:cNvSpPr/>
            <p:nvPr/>
          </p:nvSpPr>
          <p:spPr>
            <a:xfrm>
              <a:off x="5999194" y="2579041"/>
              <a:ext cx="15717" cy="17996"/>
            </a:xfrm>
            <a:custGeom>
              <a:avLst/>
              <a:gdLst/>
              <a:ahLst/>
              <a:cxnLst/>
              <a:rect l="l" t="t" r="r" b="b"/>
              <a:pathLst>
                <a:path w="600" h="687" extrusionOk="0">
                  <a:moveTo>
                    <a:pt x="232" y="1"/>
                  </a:moveTo>
                  <a:cubicBezTo>
                    <a:pt x="207" y="1"/>
                    <a:pt x="183" y="5"/>
                    <a:pt x="159" y="15"/>
                  </a:cubicBezTo>
                  <a:lnTo>
                    <a:pt x="159" y="18"/>
                  </a:lnTo>
                  <a:cubicBezTo>
                    <a:pt x="52" y="59"/>
                    <a:pt x="1" y="179"/>
                    <a:pt x="45" y="282"/>
                  </a:cubicBezTo>
                  <a:lnTo>
                    <a:pt x="155" y="556"/>
                  </a:lnTo>
                  <a:cubicBezTo>
                    <a:pt x="191" y="648"/>
                    <a:pt x="263" y="686"/>
                    <a:pt x="336" y="686"/>
                  </a:cubicBezTo>
                  <a:cubicBezTo>
                    <a:pt x="466" y="686"/>
                    <a:pt x="599" y="564"/>
                    <a:pt x="536" y="402"/>
                  </a:cubicBezTo>
                  <a:lnTo>
                    <a:pt x="422" y="131"/>
                  </a:lnTo>
                  <a:cubicBezTo>
                    <a:pt x="391" y="50"/>
                    <a:pt x="313" y="1"/>
                    <a:pt x="2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453;p87">
              <a:extLst>
                <a:ext uri="{FF2B5EF4-FFF2-40B4-BE49-F238E27FC236}">
                  <a16:creationId xmlns:a16="http://schemas.microsoft.com/office/drawing/2014/main" id="{B8E7538E-2A54-B6F9-AD87-35EFD8119EB2}"/>
                </a:ext>
              </a:extLst>
            </p:cNvPr>
            <p:cNvSpPr/>
            <p:nvPr/>
          </p:nvSpPr>
          <p:spPr>
            <a:xfrm>
              <a:off x="6062664" y="2423574"/>
              <a:ext cx="22502" cy="13674"/>
            </a:xfrm>
            <a:custGeom>
              <a:avLst/>
              <a:gdLst/>
              <a:ahLst/>
              <a:cxnLst/>
              <a:rect l="l" t="t" r="r" b="b"/>
              <a:pathLst>
                <a:path w="859" h="522" extrusionOk="0">
                  <a:moveTo>
                    <a:pt x="568" y="1"/>
                  </a:moveTo>
                  <a:cubicBezTo>
                    <a:pt x="542" y="1"/>
                    <a:pt x="514" y="6"/>
                    <a:pt x="484" y="18"/>
                  </a:cubicBezTo>
                  <a:lnTo>
                    <a:pt x="210" y="128"/>
                  </a:lnTo>
                  <a:cubicBezTo>
                    <a:pt x="1" y="210"/>
                    <a:pt x="62" y="522"/>
                    <a:pt x="289" y="522"/>
                  </a:cubicBezTo>
                  <a:cubicBezTo>
                    <a:pt x="313" y="522"/>
                    <a:pt x="340" y="518"/>
                    <a:pt x="364" y="508"/>
                  </a:cubicBezTo>
                  <a:lnTo>
                    <a:pt x="638" y="399"/>
                  </a:lnTo>
                  <a:cubicBezTo>
                    <a:pt x="859" y="308"/>
                    <a:pt x="767" y="1"/>
                    <a:pt x="5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454;p87">
              <a:extLst>
                <a:ext uri="{FF2B5EF4-FFF2-40B4-BE49-F238E27FC236}">
                  <a16:creationId xmlns:a16="http://schemas.microsoft.com/office/drawing/2014/main" id="{B81EE357-9666-0F94-C05F-33F42A25A549}"/>
                </a:ext>
              </a:extLst>
            </p:cNvPr>
            <p:cNvSpPr/>
            <p:nvPr/>
          </p:nvSpPr>
          <p:spPr>
            <a:xfrm>
              <a:off x="5837675" y="2514235"/>
              <a:ext cx="22999" cy="13752"/>
            </a:xfrm>
            <a:custGeom>
              <a:avLst/>
              <a:gdLst/>
              <a:ahLst/>
              <a:cxnLst/>
              <a:rect l="l" t="t" r="r" b="b"/>
              <a:pathLst>
                <a:path w="878" h="525" extrusionOk="0">
                  <a:moveTo>
                    <a:pt x="584" y="1"/>
                  </a:moveTo>
                  <a:cubicBezTo>
                    <a:pt x="557" y="1"/>
                    <a:pt x="529" y="6"/>
                    <a:pt x="499" y="18"/>
                  </a:cubicBezTo>
                  <a:lnTo>
                    <a:pt x="225" y="128"/>
                  </a:lnTo>
                  <a:cubicBezTo>
                    <a:pt x="0" y="216"/>
                    <a:pt x="96" y="525"/>
                    <a:pt x="297" y="525"/>
                  </a:cubicBezTo>
                  <a:cubicBezTo>
                    <a:pt x="323" y="525"/>
                    <a:pt x="350" y="520"/>
                    <a:pt x="379" y="508"/>
                  </a:cubicBezTo>
                  <a:lnTo>
                    <a:pt x="653" y="395"/>
                  </a:lnTo>
                  <a:cubicBezTo>
                    <a:pt x="877" y="307"/>
                    <a:pt x="78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49;p43">
            <a:extLst>
              <a:ext uri="{FF2B5EF4-FFF2-40B4-BE49-F238E27FC236}">
                <a16:creationId xmlns:a16="http://schemas.microsoft.com/office/drawing/2014/main" id="{0B11A762-6276-0724-180E-3F6647BE0648}"/>
              </a:ext>
            </a:extLst>
          </p:cNvPr>
          <p:cNvSpPr txBox="1">
            <a:spLocks/>
          </p:cNvSpPr>
          <p:nvPr/>
        </p:nvSpPr>
        <p:spPr>
          <a:xfrm>
            <a:off x="397294" y="93438"/>
            <a:ext cx="462454" cy="367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02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69;p46">
            <a:extLst>
              <a:ext uri="{FF2B5EF4-FFF2-40B4-BE49-F238E27FC236}">
                <a16:creationId xmlns:a16="http://schemas.microsoft.com/office/drawing/2014/main" id="{DE06DFEB-EF8F-C399-CB5F-28D3BF2660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Microprocessor </a:t>
            </a:r>
            <a:r>
              <a:rPr lang="en" dirty="0">
                <a:solidFill>
                  <a:schemeClr val="accent1"/>
                </a:solidFill>
              </a:rPr>
              <a:t>Design Overview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5" name="Picture 4" descr="A diagram of a microprocessor&#10;&#10;Description automatically generated">
            <a:extLst>
              <a:ext uri="{FF2B5EF4-FFF2-40B4-BE49-F238E27FC236}">
                <a16:creationId xmlns:a16="http://schemas.microsoft.com/office/drawing/2014/main" id="{8C2B57B6-EA32-D876-8099-662555048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523" y="1362516"/>
            <a:ext cx="2878033" cy="2418467"/>
          </a:xfrm>
          <a:prstGeom prst="rect">
            <a:avLst/>
          </a:prstGeom>
        </p:spPr>
      </p:pic>
      <p:sp>
        <p:nvSpPr>
          <p:cNvPr id="6" name="Google Shape;270;p46">
            <a:extLst>
              <a:ext uri="{FF2B5EF4-FFF2-40B4-BE49-F238E27FC236}">
                <a16:creationId xmlns:a16="http://schemas.microsoft.com/office/drawing/2014/main" id="{D4FB6B73-7990-BA48-E471-8DFE7593F402}"/>
              </a:ext>
            </a:extLst>
          </p:cNvPr>
          <p:cNvSpPr txBox="1">
            <a:spLocks/>
          </p:cNvSpPr>
          <p:nvPr/>
        </p:nvSpPr>
        <p:spPr>
          <a:xfrm>
            <a:off x="3300773" y="1017725"/>
            <a:ext cx="5722704" cy="38797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b="1" dirty="0"/>
              <a:t>8-bit</a:t>
            </a:r>
            <a:r>
              <a:rPr lang="en" sz="1600" dirty="0"/>
              <a:t> Microprocessor follows the </a:t>
            </a:r>
            <a:r>
              <a:rPr lang="en" sz="1600" b="1" dirty="0"/>
              <a:t>RISC architecture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b="1" dirty="0"/>
              <a:t>4 programmer-accessible </a:t>
            </a:r>
            <a:r>
              <a:rPr lang="en" sz="1600" dirty="0"/>
              <a:t>registers, A, B, C, and D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b="1" dirty="0"/>
              <a:t>3 output ports</a:t>
            </a:r>
            <a:r>
              <a:rPr lang="en" sz="1600" dirty="0"/>
              <a:t>, to display the content of the internal registers.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b="1" dirty="0"/>
              <a:t>Dynamic stack</a:t>
            </a:r>
            <a:r>
              <a:rPr lang="en" sz="1600" dirty="0"/>
              <a:t>, enhance the capability of executing multiple subroutines calls.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dirty="0"/>
              <a:t>Direct, immediate, and register-based addressing modes.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b="1" dirty="0"/>
              <a:t>4-bit Status Register </a:t>
            </a:r>
            <a:r>
              <a:rPr lang="en" sz="1600" dirty="0"/>
              <a:t>contains flags </a:t>
            </a:r>
            <a:r>
              <a:rPr lang="en" sz="1600" b="1" dirty="0"/>
              <a:t>Z</a:t>
            </a:r>
            <a:r>
              <a:rPr lang="en" sz="1600" dirty="0"/>
              <a:t>ero, </a:t>
            </a:r>
            <a:r>
              <a:rPr lang="en" sz="1600" b="1" dirty="0"/>
              <a:t>C</a:t>
            </a:r>
            <a:r>
              <a:rPr lang="en" sz="1600" dirty="0"/>
              <a:t>arry, </a:t>
            </a:r>
            <a:r>
              <a:rPr lang="en" sz="1600" b="1" dirty="0"/>
              <a:t>P</a:t>
            </a:r>
            <a:r>
              <a:rPr lang="en" sz="1600" dirty="0"/>
              <a:t>arity, and </a:t>
            </a:r>
            <a:r>
              <a:rPr lang="en" sz="1600" b="1" dirty="0"/>
              <a:t>S</a:t>
            </a:r>
            <a:r>
              <a:rPr lang="en" sz="1600" dirty="0"/>
              <a:t>ign.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dirty="0"/>
              <a:t>Single bus following the </a:t>
            </a:r>
            <a:r>
              <a:rPr lang="en" sz="1600" b="1" dirty="0"/>
              <a:t>Von Neumann Architecture</a:t>
            </a:r>
            <a:endParaRPr lang="en" sz="1600" dirty="0"/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endParaRPr lang="en" sz="1600" dirty="0"/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endParaRPr lang="en" sz="1600" dirty="0"/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endParaRPr lang="en" sz="1600" dirty="0"/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endParaRPr lang="en" sz="1600" dirty="0"/>
          </a:p>
        </p:txBody>
      </p:sp>
    </p:spTree>
    <p:extLst>
      <p:ext uri="{BB962C8B-B14F-4D97-AF65-F5344CB8AC3E}">
        <p14:creationId xmlns:p14="http://schemas.microsoft.com/office/powerpoint/2010/main" val="9091680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69;p46">
            <a:extLst>
              <a:ext uri="{FF2B5EF4-FFF2-40B4-BE49-F238E27FC236}">
                <a16:creationId xmlns:a16="http://schemas.microsoft.com/office/drawing/2014/main" id="{DE06DFEB-EF8F-C399-CB5F-28D3BF2660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Microprocessor </a:t>
            </a:r>
            <a:r>
              <a:rPr lang="en" dirty="0">
                <a:solidFill>
                  <a:schemeClr val="accent1"/>
                </a:solidFill>
              </a:rPr>
              <a:t>Specifications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5" name="Picture 4" descr="A diagram of a microprocessor&#10;&#10;Description automatically generated">
            <a:extLst>
              <a:ext uri="{FF2B5EF4-FFF2-40B4-BE49-F238E27FC236}">
                <a16:creationId xmlns:a16="http://schemas.microsoft.com/office/drawing/2014/main" id="{8C2B57B6-EA32-D876-8099-662555048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75" y="3269488"/>
            <a:ext cx="1700528" cy="1428987"/>
          </a:xfrm>
          <a:prstGeom prst="rect">
            <a:avLst/>
          </a:prstGeom>
        </p:spPr>
      </p:pic>
      <p:sp>
        <p:nvSpPr>
          <p:cNvPr id="6" name="Google Shape;270;p46">
            <a:extLst>
              <a:ext uri="{FF2B5EF4-FFF2-40B4-BE49-F238E27FC236}">
                <a16:creationId xmlns:a16="http://schemas.microsoft.com/office/drawing/2014/main" id="{D4FB6B73-7990-BA48-E471-8DFE7593F402}"/>
              </a:ext>
            </a:extLst>
          </p:cNvPr>
          <p:cNvSpPr txBox="1">
            <a:spLocks/>
          </p:cNvSpPr>
          <p:nvPr/>
        </p:nvSpPr>
        <p:spPr>
          <a:xfrm>
            <a:off x="2076407" y="1201119"/>
            <a:ext cx="6835118" cy="34973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dirty="0"/>
              <a:t>Data width of 8 bits, with 64kb RAM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dirty="0"/>
              <a:t>12x 8-bit Register File. Among them are </a:t>
            </a:r>
            <a:r>
              <a:rPr lang="en" sz="1600" b="1" dirty="0"/>
              <a:t>4 programmer-accessible </a:t>
            </a:r>
            <a:r>
              <a:rPr lang="en" sz="1600" dirty="0"/>
              <a:t>registers, </a:t>
            </a:r>
            <a:r>
              <a:rPr lang="en" sz="1600" b="1" dirty="0"/>
              <a:t>Status Register</a:t>
            </a:r>
            <a:r>
              <a:rPr lang="en" sz="1600" dirty="0"/>
              <a:t>, and three 16-bit addressed </a:t>
            </a:r>
            <a:r>
              <a:rPr lang="en" sz="1600" b="1" dirty="0"/>
              <a:t>Stack Pointer</a:t>
            </a:r>
            <a:r>
              <a:rPr lang="en" sz="1600" dirty="0"/>
              <a:t>, </a:t>
            </a:r>
            <a:r>
              <a:rPr lang="en" sz="1600" b="1" dirty="0"/>
              <a:t>Temp</a:t>
            </a:r>
            <a:r>
              <a:rPr lang="en" sz="1600" dirty="0"/>
              <a:t>, and </a:t>
            </a:r>
            <a:r>
              <a:rPr lang="en" sz="1600" b="1" dirty="0"/>
              <a:t>Program Counter</a:t>
            </a:r>
            <a:r>
              <a:rPr lang="en" sz="1600" dirty="0"/>
              <a:t>.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dirty="0"/>
              <a:t>Perform Addition, Subtraction, Increment, Decrement, Multiplication and Division by 2, AND, OR, XOR, and Rotation.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dirty="0"/>
              <a:t>Conditional and Unconditional Jump, and Call &amp; Return</a:t>
            </a:r>
          </a:p>
          <a:p>
            <a:pPr marL="139700">
              <a:spcBef>
                <a:spcPts val="1000"/>
              </a:spcBef>
              <a:buSzPts val="1400"/>
            </a:pPr>
            <a:endParaRPr lang="en" sz="1600" dirty="0"/>
          </a:p>
        </p:txBody>
      </p:sp>
    </p:spTree>
    <p:extLst>
      <p:ext uri="{BB962C8B-B14F-4D97-AF65-F5344CB8AC3E}">
        <p14:creationId xmlns:p14="http://schemas.microsoft.com/office/powerpoint/2010/main" val="4256607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69;p46">
            <a:extLst>
              <a:ext uri="{FF2B5EF4-FFF2-40B4-BE49-F238E27FC236}">
                <a16:creationId xmlns:a16="http://schemas.microsoft.com/office/drawing/2014/main" id="{DE06DFEB-EF8F-C399-CB5F-28D3BF26602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</a:t>
            </a:r>
            <a:r>
              <a:rPr lang="en" dirty="0">
                <a:solidFill>
                  <a:schemeClr val="accent1"/>
                </a:solidFill>
              </a:rPr>
              <a:t>Goals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" name="Google Shape;270;p46">
            <a:extLst>
              <a:ext uri="{FF2B5EF4-FFF2-40B4-BE49-F238E27FC236}">
                <a16:creationId xmlns:a16="http://schemas.microsoft.com/office/drawing/2014/main" id="{D4FB6B73-7990-BA48-E471-8DFE7593F402}"/>
              </a:ext>
            </a:extLst>
          </p:cNvPr>
          <p:cNvSpPr txBox="1">
            <a:spLocks/>
          </p:cNvSpPr>
          <p:nvPr/>
        </p:nvSpPr>
        <p:spPr>
          <a:xfrm>
            <a:off x="1154441" y="1195956"/>
            <a:ext cx="6835118" cy="32443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dirty="0"/>
              <a:t>Microprocessor design, ranging from high-level conceptualization to detailed sub-block designs.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dirty="0"/>
              <a:t>A programming guide outlining the instruction set in assembly, hexadecimal, and binary formats.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dirty="0"/>
              <a:t>Verilog implementation of the designed sub-blocks, integrated and verified to form the desired microprocessor.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dirty="0"/>
              <a:t>An assembler developed in Python to convert assembly instructions into a binary file ready for execution.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r>
              <a:rPr lang="en" sz="1600" dirty="0"/>
              <a:t>Showcasing the microprocessor’s verification on FPGA</a:t>
            </a:r>
          </a:p>
          <a:p>
            <a:pPr marL="457200" indent="-317500">
              <a:spcBef>
                <a:spcPts val="1000"/>
              </a:spcBef>
              <a:buSzPts val="1400"/>
              <a:buFont typeface="Arial"/>
              <a:buChar char="●"/>
            </a:pPr>
            <a:endParaRPr lang="en" sz="1600" dirty="0"/>
          </a:p>
          <a:p>
            <a:pPr marL="139700">
              <a:spcBef>
                <a:spcPts val="1000"/>
              </a:spcBef>
              <a:buSzPts val="1400"/>
            </a:pPr>
            <a:endParaRPr lang="en" sz="1600" dirty="0"/>
          </a:p>
        </p:txBody>
      </p:sp>
    </p:spTree>
    <p:extLst>
      <p:ext uri="{BB962C8B-B14F-4D97-AF65-F5344CB8AC3E}">
        <p14:creationId xmlns:p14="http://schemas.microsoft.com/office/powerpoint/2010/main" val="1959461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p53"/>
          <p:cNvPicPr preferRelativeResize="0"/>
          <p:nvPr/>
        </p:nvPicPr>
        <p:blipFill rotWithShape="1">
          <a:blip r:embed="rId3">
            <a:alphaModFix/>
          </a:blip>
          <a:srcRect t="10127" b="45416"/>
          <a:stretch/>
        </p:blipFill>
        <p:spPr>
          <a:xfrm rot="10800000" flipH="1">
            <a:off x="0" y="3301076"/>
            <a:ext cx="9144003" cy="1900699"/>
          </a:xfrm>
          <a:prstGeom prst="rect">
            <a:avLst/>
          </a:prstGeom>
          <a:noFill/>
          <a:ln>
            <a:noFill/>
          </a:ln>
        </p:spPr>
      </p:pic>
      <p:sp>
        <p:nvSpPr>
          <p:cNvPr id="544" name="Google Shape;544;p53"/>
          <p:cNvSpPr txBox="1">
            <a:spLocks noGrp="1"/>
          </p:cNvSpPr>
          <p:nvPr>
            <p:ph type="title"/>
          </p:nvPr>
        </p:nvSpPr>
        <p:spPr>
          <a:xfrm>
            <a:off x="2064113" y="2091090"/>
            <a:ext cx="4771973" cy="15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Management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545" name="Google Shape;545;p53"/>
          <p:cNvSpPr txBox="1">
            <a:spLocks noGrp="1"/>
          </p:cNvSpPr>
          <p:nvPr>
            <p:ph type="title" idx="2"/>
          </p:nvPr>
        </p:nvSpPr>
        <p:spPr>
          <a:xfrm>
            <a:off x="3790850" y="1038725"/>
            <a:ext cx="1318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46" name="Google Shape;546;p53"/>
          <p:cNvSpPr/>
          <p:nvPr/>
        </p:nvSpPr>
        <p:spPr>
          <a:xfrm rot="5400000" flipH="1">
            <a:off x="-1894565" y="2756963"/>
            <a:ext cx="4270815" cy="4187470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5435;p87">
            <a:extLst>
              <a:ext uri="{FF2B5EF4-FFF2-40B4-BE49-F238E27FC236}">
                <a16:creationId xmlns:a16="http://schemas.microsoft.com/office/drawing/2014/main" id="{7E0017C7-166C-E8ED-8623-49C5CA5B8D64}"/>
              </a:ext>
            </a:extLst>
          </p:cNvPr>
          <p:cNvGrpSpPr/>
          <p:nvPr/>
        </p:nvGrpSpPr>
        <p:grpSpPr>
          <a:xfrm>
            <a:off x="100101" y="121531"/>
            <a:ext cx="320040" cy="320040"/>
            <a:chOff x="5769778" y="2292101"/>
            <a:chExt cx="374877" cy="367044"/>
          </a:xfrm>
        </p:grpSpPr>
        <p:sp>
          <p:nvSpPr>
            <p:cNvPr id="3" name="Google Shape;5436;p87">
              <a:extLst>
                <a:ext uri="{FF2B5EF4-FFF2-40B4-BE49-F238E27FC236}">
                  <a16:creationId xmlns:a16="http://schemas.microsoft.com/office/drawing/2014/main" id="{8E13D08E-8295-85BD-75A0-10E85D87C823}"/>
                </a:ext>
              </a:extLst>
            </p:cNvPr>
            <p:cNvSpPr/>
            <p:nvPr/>
          </p:nvSpPr>
          <p:spPr>
            <a:xfrm>
              <a:off x="5783687" y="2297917"/>
              <a:ext cx="355571" cy="355676"/>
            </a:xfrm>
            <a:custGeom>
              <a:avLst/>
              <a:gdLst/>
              <a:ahLst/>
              <a:cxnLst/>
              <a:rect l="l" t="t" r="r" b="b"/>
              <a:pathLst>
                <a:path w="13574" h="13578" extrusionOk="0">
                  <a:moveTo>
                    <a:pt x="6785" y="1"/>
                  </a:moveTo>
                  <a:cubicBezTo>
                    <a:pt x="3036" y="1"/>
                    <a:pt x="0" y="3040"/>
                    <a:pt x="0" y="6789"/>
                  </a:cubicBezTo>
                  <a:cubicBezTo>
                    <a:pt x="0" y="10538"/>
                    <a:pt x="3036" y="13577"/>
                    <a:pt x="6785" y="13577"/>
                  </a:cubicBezTo>
                  <a:cubicBezTo>
                    <a:pt x="10534" y="13577"/>
                    <a:pt x="13574" y="10538"/>
                    <a:pt x="13574" y="6789"/>
                  </a:cubicBezTo>
                  <a:cubicBezTo>
                    <a:pt x="13574" y="3040"/>
                    <a:pt x="10534" y="1"/>
                    <a:pt x="6785" y="1"/>
                  </a:cubicBezTo>
                  <a:close/>
                </a:path>
              </a:pathLst>
            </a:custGeom>
            <a:solidFill>
              <a:srgbClr val="D2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5437;p87">
              <a:extLst>
                <a:ext uri="{FF2B5EF4-FFF2-40B4-BE49-F238E27FC236}">
                  <a16:creationId xmlns:a16="http://schemas.microsoft.com/office/drawing/2014/main" id="{D6F014AC-8980-FE44-4322-53BC43063DB6}"/>
                </a:ext>
              </a:extLst>
            </p:cNvPr>
            <p:cNvSpPr/>
            <p:nvPr/>
          </p:nvSpPr>
          <p:spPr>
            <a:xfrm>
              <a:off x="5810328" y="2324583"/>
              <a:ext cx="302264" cy="302343"/>
            </a:xfrm>
            <a:custGeom>
              <a:avLst/>
              <a:gdLst/>
              <a:ahLst/>
              <a:cxnLst/>
              <a:rect l="l" t="t" r="r" b="b"/>
              <a:pathLst>
                <a:path w="11539" h="11542" extrusionOk="0">
                  <a:moveTo>
                    <a:pt x="5768" y="0"/>
                  </a:moveTo>
                  <a:cubicBezTo>
                    <a:pt x="2585" y="0"/>
                    <a:pt x="1" y="2584"/>
                    <a:pt x="1" y="5771"/>
                  </a:cubicBezTo>
                  <a:cubicBezTo>
                    <a:pt x="1" y="8958"/>
                    <a:pt x="2585" y="11542"/>
                    <a:pt x="5768" y="11542"/>
                  </a:cubicBezTo>
                  <a:cubicBezTo>
                    <a:pt x="8955" y="11542"/>
                    <a:pt x="11539" y="8958"/>
                    <a:pt x="11539" y="5771"/>
                  </a:cubicBezTo>
                  <a:cubicBezTo>
                    <a:pt x="11539" y="2584"/>
                    <a:pt x="8955" y="0"/>
                    <a:pt x="5768" y="0"/>
                  </a:cubicBezTo>
                  <a:close/>
                </a:path>
              </a:pathLst>
            </a:custGeom>
            <a:solidFill>
              <a:srgbClr val="DFE6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438;p87">
              <a:extLst>
                <a:ext uri="{FF2B5EF4-FFF2-40B4-BE49-F238E27FC236}">
                  <a16:creationId xmlns:a16="http://schemas.microsoft.com/office/drawing/2014/main" id="{BDDF5A58-3807-7161-615B-C14E7FCEF9C5}"/>
                </a:ext>
              </a:extLst>
            </p:cNvPr>
            <p:cNvSpPr/>
            <p:nvPr/>
          </p:nvSpPr>
          <p:spPr>
            <a:xfrm>
              <a:off x="5769778" y="2292101"/>
              <a:ext cx="374877" cy="367044"/>
            </a:xfrm>
            <a:custGeom>
              <a:avLst/>
              <a:gdLst/>
              <a:ahLst/>
              <a:cxnLst/>
              <a:rect l="l" t="t" r="r" b="b"/>
              <a:pathLst>
                <a:path w="14311" h="14012" extrusionOk="0">
                  <a:moveTo>
                    <a:pt x="7316" y="1"/>
                  </a:moveTo>
                  <a:cubicBezTo>
                    <a:pt x="7002" y="1"/>
                    <a:pt x="6686" y="22"/>
                    <a:pt x="6367" y="65"/>
                  </a:cubicBezTo>
                  <a:cubicBezTo>
                    <a:pt x="2656" y="565"/>
                    <a:pt x="0" y="3899"/>
                    <a:pt x="336" y="7631"/>
                  </a:cubicBezTo>
                  <a:cubicBezTo>
                    <a:pt x="659" y="11259"/>
                    <a:pt x="3699" y="14012"/>
                    <a:pt x="7305" y="14012"/>
                  </a:cubicBezTo>
                  <a:cubicBezTo>
                    <a:pt x="7409" y="14012"/>
                    <a:pt x="7513" y="14010"/>
                    <a:pt x="7618" y="14005"/>
                  </a:cubicBezTo>
                  <a:cubicBezTo>
                    <a:pt x="11360" y="13841"/>
                    <a:pt x="14307" y="10756"/>
                    <a:pt x="14310" y="7011"/>
                  </a:cubicBezTo>
                  <a:cubicBezTo>
                    <a:pt x="14310" y="6888"/>
                    <a:pt x="14307" y="6761"/>
                    <a:pt x="14300" y="6637"/>
                  </a:cubicBezTo>
                  <a:cubicBezTo>
                    <a:pt x="14293" y="6506"/>
                    <a:pt x="14196" y="6442"/>
                    <a:pt x="14097" y="6442"/>
                  </a:cubicBezTo>
                  <a:cubicBezTo>
                    <a:pt x="13991" y="6442"/>
                    <a:pt x="13885" y="6516"/>
                    <a:pt x="13892" y="6658"/>
                  </a:cubicBezTo>
                  <a:cubicBezTo>
                    <a:pt x="13899" y="6775"/>
                    <a:pt x="13903" y="6894"/>
                    <a:pt x="13903" y="7011"/>
                  </a:cubicBezTo>
                  <a:cubicBezTo>
                    <a:pt x="13896" y="10523"/>
                    <a:pt x="11130" y="13409"/>
                    <a:pt x="7625" y="13560"/>
                  </a:cubicBezTo>
                  <a:cubicBezTo>
                    <a:pt x="7527" y="13564"/>
                    <a:pt x="7429" y="13566"/>
                    <a:pt x="7332" y="13566"/>
                  </a:cubicBezTo>
                  <a:cubicBezTo>
                    <a:pt x="3953" y="13566"/>
                    <a:pt x="1105" y="10984"/>
                    <a:pt x="802" y="7587"/>
                  </a:cubicBezTo>
                  <a:cubicBezTo>
                    <a:pt x="490" y="4088"/>
                    <a:pt x="2981" y="966"/>
                    <a:pt x="6456" y="497"/>
                  </a:cubicBezTo>
                  <a:cubicBezTo>
                    <a:pt x="6754" y="456"/>
                    <a:pt x="7049" y="437"/>
                    <a:pt x="7342" y="437"/>
                  </a:cubicBezTo>
                  <a:cubicBezTo>
                    <a:pt x="10469" y="437"/>
                    <a:pt x="13223" y="2670"/>
                    <a:pt x="13796" y="5832"/>
                  </a:cubicBezTo>
                  <a:cubicBezTo>
                    <a:pt x="13815" y="5930"/>
                    <a:pt x="13901" y="6000"/>
                    <a:pt x="13996" y="6000"/>
                  </a:cubicBezTo>
                  <a:cubicBezTo>
                    <a:pt x="14008" y="6000"/>
                    <a:pt x="14021" y="5999"/>
                    <a:pt x="14033" y="5997"/>
                  </a:cubicBezTo>
                  <a:cubicBezTo>
                    <a:pt x="14146" y="5976"/>
                    <a:pt x="14218" y="5870"/>
                    <a:pt x="14197" y="5757"/>
                  </a:cubicBezTo>
                  <a:cubicBezTo>
                    <a:pt x="13586" y="2386"/>
                    <a:pt x="10650" y="1"/>
                    <a:pt x="7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439;p87">
              <a:extLst>
                <a:ext uri="{FF2B5EF4-FFF2-40B4-BE49-F238E27FC236}">
                  <a16:creationId xmlns:a16="http://schemas.microsoft.com/office/drawing/2014/main" id="{0FD43739-9689-C3F2-A73D-A3AB64968E65}"/>
                </a:ext>
              </a:extLst>
            </p:cNvPr>
            <p:cNvSpPr/>
            <p:nvPr/>
          </p:nvSpPr>
          <p:spPr>
            <a:xfrm>
              <a:off x="5784316" y="2319030"/>
              <a:ext cx="353240" cy="314288"/>
            </a:xfrm>
            <a:custGeom>
              <a:avLst/>
              <a:gdLst/>
              <a:ahLst/>
              <a:cxnLst/>
              <a:rect l="l" t="t" r="r" b="b"/>
              <a:pathLst>
                <a:path w="13485" h="11998" extrusionOk="0">
                  <a:moveTo>
                    <a:pt x="6783" y="0"/>
                  </a:moveTo>
                  <a:cubicBezTo>
                    <a:pt x="5165" y="0"/>
                    <a:pt x="3553" y="651"/>
                    <a:pt x="2372" y="1929"/>
                  </a:cubicBezTo>
                  <a:cubicBezTo>
                    <a:pt x="2218" y="2080"/>
                    <a:pt x="2360" y="2286"/>
                    <a:pt x="2518" y="2286"/>
                  </a:cubicBezTo>
                  <a:cubicBezTo>
                    <a:pt x="2571" y="2286"/>
                    <a:pt x="2627" y="2263"/>
                    <a:pt x="2673" y="2207"/>
                  </a:cubicBezTo>
                  <a:cubicBezTo>
                    <a:pt x="3765" y="1028"/>
                    <a:pt x="5253" y="427"/>
                    <a:pt x="6747" y="427"/>
                  </a:cubicBezTo>
                  <a:cubicBezTo>
                    <a:pt x="8024" y="427"/>
                    <a:pt x="9305" y="866"/>
                    <a:pt x="10349" y="1758"/>
                  </a:cubicBezTo>
                  <a:cubicBezTo>
                    <a:pt x="12614" y="3690"/>
                    <a:pt x="12950" y="7066"/>
                    <a:pt x="11110" y="9406"/>
                  </a:cubicBezTo>
                  <a:cubicBezTo>
                    <a:pt x="10017" y="10799"/>
                    <a:pt x="8388" y="11531"/>
                    <a:pt x="6739" y="11531"/>
                  </a:cubicBezTo>
                  <a:cubicBezTo>
                    <a:pt x="5612" y="11531"/>
                    <a:pt x="4476" y="11189"/>
                    <a:pt x="3496" y="10482"/>
                  </a:cubicBezTo>
                  <a:cubicBezTo>
                    <a:pt x="1083" y="8738"/>
                    <a:pt x="473" y="5400"/>
                    <a:pt x="2115" y="2916"/>
                  </a:cubicBezTo>
                  <a:cubicBezTo>
                    <a:pt x="2180" y="2823"/>
                    <a:pt x="2152" y="2697"/>
                    <a:pt x="2060" y="2632"/>
                  </a:cubicBezTo>
                  <a:cubicBezTo>
                    <a:pt x="2026" y="2609"/>
                    <a:pt x="1987" y="2598"/>
                    <a:pt x="1949" y="2598"/>
                  </a:cubicBezTo>
                  <a:cubicBezTo>
                    <a:pt x="1881" y="2598"/>
                    <a:pt x="1814" y="2631"/>
                    <a:pt x="1775" y="2690"/>
                  </a:cubicBezTo>
                  <a:cubicBezTo>
                    <a:pt x="0" y="5376"/>
                    <a:pt x="662" y="8985"/>
                    <a:pt x="3273" y="10866"/>
                  </a:cubicBezTo>
                  <a:cubicBezTo>
                    <a:pt x="4331" y="11629"/>
                    <a:pt x="5557" y="11997"/>
                    <a:pt x="6772" y="11997"/>
                  </a:cubicBezTo>
                  <a:cubicBezTo>
                    <a:pt x="8555" y="11997"/>
                    <a:pt x="10317" y="11204"/>
                    <a:pt x="11497" y="9698"/>
                  </a:cubicBezTo>
                  <a:cubicBezTo>
                    <a:pt x="13485" y="7165"/>
                    <a:pt x="13118" y="3516"/>
                    <a:pt x="10668" y="1429"/>
                  </a:cubicBezTo>
                  <a:cubicBezTo>
                    <a:pt x="9542" y="471"/>
                    <a:pt x="8160" y="0"/>
                    <a:pt x="67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440;p87">
              <a:extLst>
                <a:ext uri="{FF2B5EF4-FFF2-40B4-BE49-F238E27FC236}">
                  <a16:creationId xmlns:a16="http://schemas.microsoft.com/office/drawing/2014/main" id="{7B3261CE-C01A-11A6-4C38-A164E14CBB60}"/>
                </a:ext>
              </a:extLst>
            </p:cNvPr>
            <p:cNvSpPr/>
            <p:nvPr/>
          </p:nvSpPr>
          <p:spPr>
            <a:xfrm>
              <a:off x="5831153" y="2470358"/>
              <a:ext cx="18441" cy="10792"/>
            </a:xfrm>
            <a:custGeom>
              <a:avLst/>
              <a:gdLst/>
              <a:ahLst/>
              <a:cxnLst/>
              <a:rect l="l" t="t" r="r" b="b"/>
              <a:pathLst>
                <a:path w="704" h="412" extrusionOk="0">
                  <a:moveTo>
                    <a:pt x="203" y="0"/>
                  </a:moveTo>
                  <a:cubicBezTo>
                    <a:pt x="90" y="0"/>
                    <a:pt x="1" y="93"/>
                    <a:pt x="1" y="206"/>
                  </a:cubicBezTo>
                  <a:cubicBezTo>
                    <a:pt x="1" y="319"/>
                    <a:pt x="93" y="412"/>
                    <a:pt x="203" y="412"/>
                  </a:cubicBezTo>
                  <a:lnTo>
                    <a:pt x="498" y="412"/>
                  </a:lnTo>
                  <a:cubicBezTo>
                    <a:pt x="611" y="412"/>
                    <a:pt x="703" y="319"/>
                    <a:pt x="703" y="206"/>
                  </a:cubicBezTo>
                  <a:cubicBezTo>
                    <a:pt x="703" y="93"/>
                    <a:pt x="611" y="0"/>
                    <a:pt x="4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441;p87">
              <a:extLst>
                <a:ext uri="{FF2B5EF4-FFF2-40B4-BE49-F238E27FC236}">
                  <a16:creationId xmlns:a16="http://schemas.microsoft.com/office/drawing/2014/main" id="{28C1D83D-9D5D-FF13-4A3D-8420A202B945}"/>
                </a:ext>
              </a:extLst>
            </p:cNvPr>
            <p:cNvSpPr/>
            <p:nvPr/>
          </p:nvSpPr>
          <p:spPr>
            <a:xfrm>
              <a:off x="5956129" y="2345487"/>
              <a:ext cx="135638" cy="135664"/>
            </a:xfrm>
            <a:custGeom>
              <a:avLst/>
              <a:gdLst/>
              <a:ahLst/>
              <a:cxnLst/>
              <a:rect l="l" t="t" r="r" b="b"/>
              <a:pathLst>
                <a:path w="5178" h="5179" extrusionOk="0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4973"/>
                  </a:lnTo>
                  <a:cubicBezTo>
                    <a:pt x="0" y="5086"/>
                    <a:pt x="89" y="5179"/>
                    <a:pt x="202" y="5179"/>
                  </a:cubicBezTo>
                  <a:lnTo>
                    <a:pt x="4972" y="5179"/>
                  </a:lnTo>
                  <a:cubicBezTo>
                    <a:pt x="5085" y="5179"/>
                    <a:pt x="5178" y="5086"/>
                    <a:pt x="5178" y="4973"/>
                  </a:cubicBezTo>
                  <a:cubicBezTo>
                    <a:pt x="5178" y="4860"/>
                    <a:pt x="5085" y="4767"/>
                    <a:pt x="4972" y="4767"/>
                  </a:cubicBezTo>
                  <a:lnTo>
                    <a:pt x="408" y="4767"/>
                  </a:ln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42;p87">
              <a:extLst>
                <a:ext uri="{FF2B5EF4-FFF2-40B4-BE49-F238E27FC236}">
                  <a16:creationId xmlns:a16="http://schemas.microsoft.com/office/drawing/2014/main" id="{1A7C1678-7F5E-8CC6-E774-13D06EAC97E0}"/>
                </a:ext>
              </a:extLst>
            </p:cNvPr>
            <p:cNvSpPr/>
            <p:nvPr/>
          </p:nvSpPr>
          <p:spPr>
            <a:xfrm>
              <a:off x="5956129" y="2587581"/>
              <a:ext cx="10688" cy="18441"/>
            </a:xfrm>
            <a:custGeom>
              <a:avLst/>
              <a:gdLst/>
              <a:ahLst/>
              <a:cxnLst/>
              <a:rect l="l" t="t" r="r" b="b"/>
              <a:pathLst>
                <a:path w="408" h="704" extrusionOk="0">
                  <a:moveTo>
                    <a:pt x="204" y="1"/>
                  </a:moveTo>
                  <a:cubicBezTo>
                    <a:pt x="102" y="1"/>
                    <a:pt x="0" y="69"/>
                    <a:pt x="0" y="206"/>
                  </a:cubicBezTo>
                  <a:lnTo>
                    <a:pt x="0" y="501"/>
                  </a:lnTo>
                  <a:cubicBezTo>
                    <a:pt x="0" y="614"/>
                    <a:pt x="89" y="703"/>
                    <a:pt x="202" y="703"/>
                  </a:cubicBezTo>
                  <a:cubicBezTo>
                    <a:pt x="315" y="703"/>
                    <a:pt x="408" y="614"/>
                    <a:pt x="408" y="501"/>
                  </a:cubicBezTo>
                  <a:lnTo>
                    <a:pt x="408" y="206"/>
                  </a:lnTo>
                  <a:cubicBezTo>
                    <a:pt x="408" y="69"/>
                    <a:pt x="306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443;p87">
              <a:extLst>
                <a:ext uri="{FF2B5EF4-FFF2-40B4-BE49-F238E27FC236}">
                  <a16:creationId xmlns:a16="http://schemas.microsoft.com/office/drawing/2014/main" id="{C671291F-F481-99AE-061A-0A9BAB1F6F8D}"/>
                </a:ext>
              </a:extLst>
            </p:cNvPr>
            <p:cNvSpPr/>
            <p:nvPr/>
          </p:nvSpPr>
          <p:spPr>
            <a:xfrm>
              <a:off x="5865390" y="2381898"/>
              <a:ext cx="20904" cy="16450"/>
            </a:xfrm>
            <a:custGeom>
              <a:avLst/>
              <a:gdLst/>
              <a:ahLst/>
              <a:cxnLst/>
              <a:rect l="l" t="t" r="r" b="b"/>
              <a:pathLst>
                <a:path w="798" h="628" extrusionOk="0">
                  <a:moveTo>
                    <a:pt x="298" y="1"/>
                  </a:moveTo>
                  <a:cubicBezTo>
                    <a:pt x="138" y="1"/>
                    <a:pt x="0" y="208"/>
                    <a:pt x="150" y="358"/>
                  </a:cubicBezTo>
                  <a:lnTo>
                    <a:pt x="359" y="564"/>
                  </a:lnTo>
                  <a:cubicBezTo>
                    <a:pt x="404" y="609"/>
                    <a:pt x="454" y="627"/>
                    <a:pt x="502" y="627"/>
                  </a:cubicBezTo>
                  <a:cubicBezTo>
                    <a:pt x="660" y="627"/>
                    <a:pt x="797" y="423"/>
                    <a:pt x="647" y="273"/>
                  </a:cubicBezTo>
                  <a:lnTo>
                    <a:pt x="442" y="64"/>
                  </a:lnTo>
                  <a:cubicBezTo>
                    <a:pt x="397" y="19"/>
                    <a:pt x="347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444;p87">
              <a:extLst>
                <a:ext uri="{FF2B5EF4-FFF2-40B4-BE49-F238E27FC236}">
                  <a16:creationId xmlns:a16="http://schemas.microsoft.com/office/drawing/2014/main" id="{1DACB5FF-12AB-9B49-50CA-E554EEDED1D0}"/>
                </a:ext>
              </a:extLst>
            </p:cNvPr>
            <p:cNvSpPr/>
            <p:nvPr/>
          </p:nvSpPr>
          <p:spPr>
            <a:xfrm>
              <a:off x="6038434" y="2553266"/>
              <a:ext cx="19044" cy="16293"/>
            </a:xfrm>
            <a:custGeom>
              <a:avLst/>
              <a:gdLst/>
              <a:ahLst/>
              <a:cxnLst/>
              <a:rect l="l" t="t" r="r" b="b"/>
              <a:pathLst>
                <a:path w="727" h="622" extrusionOk="0">
                  <a:moveTo>
                    <a:pt x="226" y="1"/>
                  </a:moveTo>
                  <a:cubicBezTo>
                    <a:pt x="173" y="1"/>
                    <a:pt x="120" y="21"/>
                    <a:pt x="79" y="60"/>
                  </a:cubicBezTo>
                  <a:cubicBezTo>
                    <a:pt x="0" y="139"/>
                    <a:pt x="0" y="269"/>
                    <a:pt x="79" y="351"/>
                  </a:cubicBezTo>
                  <a:lnTo>
                    <a:pt x="288" y="557"/>
                  </a:lnTo>
                  <a:cubicBezTo>
                    <a:pt x="334" y="602"/>
                    <a:pt x="385" y="622"/>
                    <a:pt x="433" y="622"/>
                  </a:cubicBezTo>
                  <a:cubicBezTo>
                    <a:pt x="592" y="622"/>
                    <a:pt x="727" y="416"/>
                    <a:pt x="580" y="269"/>
                  </a:cubicBezTo>
                  <a:lnTo>
                    <a:pt x="371" y="60"/>
                  </a:lnTo>
                  <a:cubicBezTo>
                    <a:pt x="331" y="21"/>
                    <a:pt x="279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445;p87">
              <a:extLst>
                <a:ext uri="{FF2B5EF4-FFF2-40B4-BE49-F238E27FC236}">
                  <a16:creationId xmlns:a16="http://schemas.microsoft.com/office/drawing/2014/main" id="{B2A954C5-379E-7808-C9BE-5D71A9EC5626}"/>
                </a:ext>
              </a:extLst>
            </p:cNvPr>
            <p:cNvSpPr/>
            <p:nvPr/>
          </p:nvSpPr>
          <p:spPr>
            <a:xfrm>
              <a:off x="6036653" y="2381976"/>
              <a:ext cx="20825" cy="16398"/>
            </a:xfrm>
            <a:custGeom>
              <a:avLst/>
              <a:gdLst/>
              <a:ahLst/>
              <a:cxnLst/>
              <a:rect l="l" t="t" r="r" b="b"/>
              <a:pathLst>
                <a:path w="795" h="626" extrusionOk="0">
                  <a:moveTo>
                    <a:pt x="499" y="1"/>
                  </a:moveTo>
                  <a:cubicBezTo>
                    <a:pt x="451" y="1"/>
                    <a:pt x="401" y="20"/>
                    <a:pt x="356" y="64"/>
                  </a:cubicBezTo>
                  <a:lnTo>
                    <a:pt x="147" y="273"/>
                  </a:lnTo>
                  <a:cubicBezTo>
                    <a:pt x="0" y="420"/>
                    <a:pt x="135" y="626"/>
                    <a:pt x="294" y="626"/>
                  </a:cubicBezTo>
                  <a:cubicBezTo>
                    <a:pt x="342" y="626"/>
                    <a:pt x="393" y="607"/>
                    <a:pt x="439" y="561"/>
                  </a:cubicBezTo>
                  <a:lnTo>
                    <a:pt x="648" y="355"/>
                  </a:lnTo>
                  <a:cubicBezTo>
                    <a:pt x="795" y="205"/>
                    <a:pt x="657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446;p87">
              <a:extLst>
                <a:ext uri="{FF2B5EF4-FFF2-40B4-BE49-F238E27FC236}">
                  <a16:creationId xmlns:a16="http://schemas.microsoft.com/office/drawing/2014/main" id="{4DECDEEE-5D96-B205-4512-3DCC179810F4}"/>
                </a:ext>
              </a:extLst>
            </p:cNvPr>
            <p:cNvSpPr/>
            <p:nvPr/>
          </p:nvSpPr>
          <p:spPr>
            <a:xfrm>
              <a:off x="5867249" y="2553161"/>
              <a:ext cx="19044" cy="16319"/>
            </a:xfrm>
            <a:custGeom>
              <a:avLst/>
              <a:gdLst/>
              <a:ahLst/>
              <a:cxnLst/>
              <a:rect l="l" t="t" r="r" b="b"/>
              <a:pathLst>
                <a:path w="727" h="623" extrusionOk="0">
                  <a:moveTo>
                    <a:pt x="431" y="1"/>
                  </a:moveTo>
                  <a:cubicBezTo>
                    <a:pt x="383" y="1"/>
                    <a:pt x="333" y="19"/>
                    <a:pt x="288" y="64"/>
                  </a:cubicBezTo>
                  <a:lnTo>
                    <a:pt x="79" y="273"/>
                  </a:lnTo>
                  <a:cubicBezTo>
                    <a:pt x="1" y="352"/>
                    <a:pt x="1" y="482"/>
                    <a:pt x="79" y="561"/>
                  </a:cubicBezTo>
                  <a:cubicBezTo>
                    <a:pt x="119" y="602"/>
                    <a:pt x="171" y="623"/>
                    <a:pt x="224" y="623"/>
                  </a:cubicBezTo>
                  <a:cubicBezTo>
                    <a:pt x="276" y="623"/>
                    <a:pt x="330" y="602"/>
                    <a:pt x="371" y="561"/>
                  </a:cubicBezTo>
                  <a:lnTo>
                    <a:pt x="576" y="355"/>
                  </a:lnTo>
                  <a:cubicBezTo>
                    <a:pt x="726" y="205"/>
                    <a:pt x="589" y="1"/>
                    <a:pt x="4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447;p87">
              <a:extLst>
                <a:ext uri="{FF2B5EF4-FFF2-40B4-BE49-F238E27FC236}">
                  <a16:creationId xmlns:a16="http://schemas.microsoft.com/office/drawing/2014/main" id="{BBEEB996-D596-FA51-353E-8E97B7970BD1}"/>
                </a:ext>
              </a:extLst>
            </p:cNvPr>
            <p:cNvSpPr/>
            <p:nvPr/>
          </p:nvSpPr>
          <p:spPr>
            <a:xfrm>
              <a:off x="5838592" y="2421400"/>
              <a:ext cx="22868" cy="13936"/>
            </a:xfrm>
            <a:custGeom>
              <a:avLst/>
              <a:gdLst/>
              <a:ahLst/>
              <a:cxnLst/>
              <a:rect l="l" t="t" r="r" b="b"/>
              <a:pathLst>
                <a:path w="873" h="532" extrusionOk="0">
                  <a:moveTo>
                    <a:pt x="295" y="0"/>
                  </a:moveTo>
                  <a:cubicBezTo>
                    <a:pt x="99" y="0"/>
                    <a:pt x="1" y="303"/>
                    <a:pt x="221" y="396"/>
                  </a:cubicBezTo>
                  <a:lnTo>
                    <a:pt x="491" y="512"/>
                  </a:lnTo>
                  <a:cubicBezTo>
                    <a:pt x="522" y="525"/>
                    <a:pt x="551" y="531"/>
                    <a:pt x="578" y="531"/>
                  </a:cubicBezTo>
                  <a:cubicBezTo>
                    <a:pt x="775" y="531"/>
                    <a:pt x="872" y="229"/>
                    <a:pt x="652" y="135"/>
                  </a:cubicBezTo>
                  <a:lnTo>
                    <a:pt x="382" y="19"/>
                  </a:lnTo>
                  <a:cubicBezTo>
                    <a:pt x="351" y="6"/>
                    <a:pt x="322" y="0"/>
                    <a:pt x="2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448;p87">
              <a:extLst>
                <a:ext uri="{FF2B5EF4-FFF2-40B4-BE49-F238E27FC236}">
                  <a16:creationId xmlns:a16="http://schemas.microsoft.com/office/drawing/2014/main" id="{4E335F33-A3A7-0891-262E-0462A8B3ADA4}"/>
                </a:ext>
              </a:extLst>
            </p:cNvPr>
            <p:cNvSpPr/>
            <p:nvPr/>
          </p:nvSpPr>
          <p:spPr>
            <a:xfrm>
              <a:off x="6061512" y="2516147"/>
              <a:ext cx="22816" cy="13883"/>
            </a:xfrm>
            <a:custGeom>
              <a:avLst/>
              <a:gdLst/>
              <a:ahLst/>
              <a:cxnLst/>
              <a:rect l="l" t="t" r="r" b="b"/>
              <a:pathLst>
                <a:path w="871" h="530" extrusionOk="0">
                  <a:moveTo>
                    <a:pt x="291" y="1"/>
                  </a:moveTo>
                  <a:cubicBezTo>
                    <a:pt x="94" y="1"/>
                    <a:pt x="0" y="302"/>
                    <a:pt x="219" y="398"/>
                  </a:cubicBezTo>
                  <a:lnTo>
                    <a:pt x="490" y="511"/>
                  </a:lnTo>
                  <a:cubicBezTo>
                    <a:pt x="521" y="524"/>
                    <a:pt x="550" y="529"/>
                    <a:pt x="577" y="529"/>
                  </a:cubicBezTo>
                  <a:cubicBezTo>
                    <a:pt x="773" y="529"/>
                    <a:pt x="871" y="227"/>
                    <a:pt x="651" y="134"/>
                  </a:cubicBezTo>
                  <a:lnTo>
                    <a:pt x="380" y="21"/>
                  </a:lnTo>
                  <a:cubicBezTo>
                    <a:pt x="349" y="7"/>
                    <a:pt x="319" y="1"/>
                    <a:pt x="2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449;p87">
              <a:extLst>
                <a:ext uri="{FF2B5EF4-FFF2-40B4-BE49-F238E27FC236}">
                  <a16:creationId xmlns:a16="http://schemas.microsoft.com/office/drawing/2014/main" id="{F227B08E-D90D-D292-6893-80CF640AE933}"/>
                </a:ext>
              </a:extLst>
            </p:cNvPr>
            <p:cNvSpPr/>
            <p:nvPr/>
          </p:nvSpPr>
          <p:spPr>
            <a:xfrm>
              <a:off x="6000923" y="2355336"/>
              <a:ext cx="16162" cy="17917"/>
            </a:xfrm>
            <a:custGeom>
              <a:avLst/>
              <a:gdLst/>
              <a:ahLst/>
              <a:cxnLst/>
              <a:rect l="l" t="t" r="r" b="b"/>
              <a:pathLst>
                <a:path w="617" h="684" extrusionOk="0">
                  <a:moveTo>
                    <a:pt x="353" y="1"/>
                  </a:moveTo>
                  <a:cubicBezTo>
                    <a:pt x="281" y="1"/>
                    <a:pt x="209" y="38"/>
                    <a:pt x="171" y="128"/>
                  </a:cubicBezTo>
                  <a:lnTo>
                    <a:pt x="55" y="399"/>
                  </a:lnTo>
                  <a:cubicBezTo>
                    <a:pt x="0" y="533"/>
                    <a:pt x="96" y="684"/>
                    <a:pt x="243" y="684"/>
                  </a:cubicBezTo>
                  <a:cubicBezTo>
                    <a:pt x="326" y="684"/>
                    <a:pt x="401" y="632"/>
                    <a:pt x="432" y="557"/>
                  </a:cubicBezTo>
                  <a:lnTo>
                    <a:pt x="548" y="286"/>
                  </a:lnTo>
                  <a:cubicBezTo>
                    <a:pt x="617" y="125"/>
                    <a:pt x="484" y="1"/>
                    <a:pt x="3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450;p87">
              <a:extLst>
                <a:ext uri="{FF2B5EF4-FFF2-40B4-BE49-F238E27FC236}">
                  <a16:creationId xmlns:a16="http://schemas.microsoft.com/office/drawing/2014/main" id="{4B9B397E-E97E-3202-15F7-FC96C8868EF9}"/>
                </a:ext>
              </a:extLst>
            </p:cNvPr>
            <p:cNvSpPr/>
            <p:nvPr/>
          </p:nvSpPr>
          <p:spPr>
            <a:xfrm>
              <a:off x="5906490" y="2578203"/>
              <a:ext cx="15900" cy="17917"/>
            </a:xfrm>
            <a:custGeom>
              <a:avLst/>
              <a:gdLst/>
              <a:ahLst/>
              <a:cxnLst/>
              <a:rect l="l" t="t" r="r" b="b"/>
              <a:pathLst>
                <a:path w="607" h="684" extrusionOk="0">
                  <a:moveTo>
                    <a:pt x="342" y="0"/>
                  </a:moveTo>
                  <a:cubicBezTo>
                    <a:pt x="270" y="0"/>
                    <a:pt x="199" y="37"/>
                    <a:pt x="161" y="126"/>
                  </a:cubicBezTo>
                  <a:lnTo>
                    <a:pt x="45" y="396"/>
                  </a:lnTo>
                  <a:cubicBezTo>
                    <a:pt x="0" y="503"/>
                    <a:pt x="48" y="623"/>
                    <a:pt x="154" y="667"/>
                  </a:cubicBezTo>
                  <a:cubicBezTo>
                    <a:pt x="180" y="678"/>
                    <a:pt x="207" y="684"/>
                    <a:pt x="234" y="684"/>
                  </a:cubicBezTo>
                  <a:cubicBezTo>
                    <a:pt x="313" y="684"/>
                    <a:pt x="388" y="637"/>
                    <a:pt x="422" y="558"/>
                  </a:cubicBezTo>
                  <a:lnTo>
                    <a:pt x="538" y="287"/>
                  </a:lnTo>
                  <a:cubicBezTo>
                    <a:pt x="607" y="125"/>
                    <a:pt x="473" y="0"/>
                    <a:pt x="3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451;p87">
              <a:extLst>
                <a:ext uri="{FF2B5EF4-FFF2-40B4-BE49-F238E27FC236}">
                  <a16:creationId xmlns:a16="http://schemas.microsoft.com/office/drawing/2014/main" id="{0DDD9DF0-6E42-4E57-1D55-25AD92A33A96}"/>
                </a:ext>
              </a:extLst>
            </p:cNvPr>
            <p:cNvSpPr/>
            <p:nvPr/>
          </p:nvSpPr>
          <p:spPr>
            <a:xfrm>
              <a:off x="5907983" y="2354472"/>
              <a:ext cx="16031" cy="17970"/>
            </a:xfrm>
            <a:custGeom>
              <a:avLst/>
              <a:gdLst/>
              <a:ahLst/>
              <a:cxnLst/>
              <a:rect l="l" t="t" r="r" b="b"/>
              <a:pathLst>
                <a:path w="612" h="686" extrusionOk="0">
                  <a:moveTo>
                    <a:pt x="263" y="1"/>
                  </a:moveTo>
                  <a:cubicBezTo>
                    <a:pt x="133" y="1"/>
                    <a:pt x="1" y="122"/>
                    <a:pt x="66" y="285"/>
                  </a:cubicBezTo>
                  <a:lnTo>
                    <a:pt x="176" y="556"/>
                  </a:lnTo>
                  <a:cubicBezTo>
                    <a:pt x="207" y="634"/>
                    <a:pt x="282" y="686"/>
                    <a:pt x="368" y="686"/>
                  </a:cubicBezTo>
                  <a:cubicBezTo>
                    <a:pt x="512" y="682"/>
                    <a:pt x="611" y="538"/>
                    <a:pt x="556" y="401"/>
                  </a:cubicBezTo>
                  <a:lnTo>
                    <a:pt x="447" y="131"/>
                  </a:lnTo>
                  <a:cubicBezTo>
                    <a:pt x="410" y="39"/>
                    <a:pt x="337" y="1"/>
                    <a:pt x="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452;p87">
              <a:extLst>
                <a:ext uri="{FF2B5EF4-FFF2-40B4-BE49-F238E27FC236}">
                  <a16:creationId xmlns:a16="http://schemas.microsoft.com/office/drawing/2014/main" id="{8F351E25-0646-27EC-1492-5BC77D1BB37D}"/>
                </a:ext>
              </a:extLst>
            </p:cNvPr>
            <p:cNvSpPr/>
            <p:nvPr/>
          </p:nvSpPr>
          <p:spPr>
            <a:xfrm>
              <a:off x="5999194" y="2579041"/>
              <a:ext cx="15717" cy="17996"/>
            </a:xfrm>
            <a:custGeom>
              <a:avLst/>
              <a:gdLst/>
              <a:ahLst/>
              <a:cxnLst/>
              <a:rect l="l" t="t" r="r" b="b"/>
              <a:pathLst>
                <a:path w="600" h="687" extrusionOk="0">
                  <a:moveTo>
                    <a:pt x="232" y="1"/>
                  </a:moveTo>
                  <a:cubicBezTo>
                    <a:pt x="207" y="1"/>
                    <a:pt x="183" y="5"/>
                    <a:pt x="159" y="15"/>
                  </a:cubicBezTo>
                  <a:lnTo>
                    <a:pt x="159" y="18"/>
                  </a:lnTo>
                  <a:cubicBezTo>
                    <a:pt x="52" y="59"/>
                    <a:pt x="1" y="179"/>
                    <a:pt x="45" y="282"/>
                  </a:cubicBezTo>
                  <a:lnTo>
                    <a:pt x="155" y="556"/>
                  </a:lnTo>
                  <a:cubicBezTo>
                    <a:pt x="191" y="648"/>
                    <a:pt x="263" y="686"/>
                    <a:pt x="336" y="686"/>
                  </a:cubicBezTo>
                  <a:cubicBezTo>
                    <a:pt x="466" y="686"/>
                    <a:pt x="599" y="564"/>
                    <a:pt x="536" y="402"/>
                  </a:cubicBezTo>
                  <a:lnTo>
                    <a:pt x="422" y="131"/>
                  </a:lnTo>
                  <a:cubicBezTo>
                    <a:pt x="391" y="50"/>
                    <a:pt x="313" y="1"/>
                    <a:pt x="2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453;p87">
              <a:extLst>
                <a:ext uri="{FF2B5EF4-FFF2-40B4-BE49-F238E27FC236}">
                  <a16:creationId xmlns:a16="http://schemas.microsoft.com/office/drawing/2014/main" id="{3FF2CBB4-6EE0-59FE-49BF-6EDA0C3E6202}"/>
                </a:ext>
              </a:extLst>
            </p:cNvPr>
            <p:cNvSpPr/>
            <p:nvPr/>
          </p:nvSpPr>
          <p:spPr>
            <a:xfrm>
              <a:off x="6062664" y="2423574"/>
              <a:ext cx="22502" cy="13674"/>
            </a:xfrm>
            <a:custGeom>
              <a:avLst/>
              <a:gdLst/>
              <a:ahLst/>
              <a:cxnLst/>
              <a:rect l="l" t="t" r="r" b="b"/>
              <a:pathLst>
                <a:path w="859" h="522" extrusionOk="0">
                  <a:moveTo>
                    <a:pt x="568" y="1"/>
                  </a:moveTo>
                  <a:cubicBezTo>
                    <a:pt x="542" y="1"/>
                    <a:pt x="514" y="6"/>
                    <a:pt x="484" y="18"/>
                  </a:cubicBezTo>
                  <a:lnTo>
                    <a:pt x="210" y="128"/>
                  </a:lnTo>
                  <a:cubicBezTo>
                    <a:pt x="1" y="210"/>
                    <a:pt x="62" y="522"/>
                    <a:pt x="289" y="522"/>
                  </a:cubicBezTo>
                  <a:cubicBezTo>
                    <a:pt x="313" y="522"/>
                    <a:pt x="340" y="518"/>
                    <a:pt x="364" y="508"/>
                  </a:cubicBezTo>
                  <a:lnTo>
                    <a:pt x="638" y="399"/>
                  </a:lnTo>
                  <a:cubicBezTo>
                    <a:pt x="859" y="308"/>
                    <a:pt x="767" y="1"/>
                    <a:pt x="5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454;p87">
              <a:extLst>
                <a:ext uri="{FF2B5EF4-FFF2-40B4-BE49-F238E27FC236}">
                  <a16:creationId xmlns:a16="http://schemas.microsoft.com/office/drawing/2014/main" id="{6C90EEBE-EDCC-E436-5037-EDEDE762CC68}"/>
                </a:ext>
              </a:extLst>
            </p:cNvPr>
            <p:cNvSpPr/>
            <p:nvPr/>
          </p:nvSpPr>
          <p:spPr>
            <a:xfrm>
              <a:off x="5837675" y="2514235"/>
              <a:ext cx="22999" cy="13752"/>
            </a:xfrm>
            <a:custGeom>
              <a:avLst/>
              <a:gdLst/>
              <a:ahLst/>
              <a:cxnLst/>
              <a:rect l="l" t="t" r="r" b="b"/>
              <a:pathLst>
                <a:path w="878" h="525" extrusionOk="0">
                  <a:moveTo>
                    <a:pt x="584" y="1"/>
                  </a:moveTo>
                  <a:cubicBezTo>
                    <a:pt x="557" y="1"/>
                    <a:pt x="529" y="6"/>
                    <a:pt x="499" y="18"/>
                  </a:cubicBezTo>
                  <a:lnTo>
                    <a:pt x="225" y="128"/>
                  </a:lnTo>
                  <a:cubicBezTo>
                    <a:pt x="0" y="216"/>
                    <a:pt x="96" y="525"/>
                    <a:pt x="297" y="525"/>
                  </a:cubicBezTo>
                  <a:cubicBezTo>
                    <a:pt x="323" y="525"/>
                    <a:pt x="350" y="520"/>
                    <a:pt x="379" y="508"/>
                  </a:cubicBezTo>
                  <a:lnTo>
                    <a:pt x="653" y="395"/>
                  </a:lnTo>
                  <a:cubicBezTo>
                    <a:pt x="877" y="307"/>
                    <a:pt x="78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" name="Google Shape;249;p43">
            <a:extLst>
              <a:ext uri="{FF2B5EF4-FFF2-40B4-BE49-F238E27FC236}">
                <a16:creationId xmlns:a16="http://schemas.microsoft.com/office/drawing/2014/main" id="{30907EDB-F005-E045-2CA7-BAFCC61F3E5E}"/>
              </a:ext>
            </a:extLst>
          </p:cNvPr>
          <p:cNvSpPr txBox="1">
            <a:spLocks/>
          </p:cNvSpPr>
          <p:nvPr/>
        </p:nvSpPr>
        <p:spPr>
          <a:xfrm>
            <a:off x="397294" y="93438"/>
            <a:ext cx="462454" cy="367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oppins"/>
              <a:buNone/>
              <a:defRPr sz="60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 sz="1600" dirty="0"/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784916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52"/>
          <p:cNvSpPr/>
          <p:nvPr/>
        </p:nvSpPr>
        <p:spPr>
          <a:xfrm rot="-5400000">
            <a:off x="6719700" y="-389604"/>
            <a:ext cx="5862987" cy="57485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52"/>
          <p:cNvSpPr/>
          <p:nvPr/>
        </p:nvSpPr>
        <p:spPr>
          <a:xfrm rot="5400000" flipH="1">
            <a:off x="-3438687" y="-389604"/>
            <a:ext cx="5862987" cy="5748571"/>
          </a:xfrm>
          <a:custGeom>
            <a:avLst/>
            <a:gdLst/>
            <a:ahLst/>
            <a:cxnLst/>
            <a:rect l="l" t="t" r="r" b="b"/>
            <a:pathLst>
              <a:path w="158032" h="154948" extrusionOk="0">
                <a:moveTo>
                  <a:pt x="68675" y="14585"/>
                </a:moveTo>
                <a:cubicBezTo>
                  <a:pt x="68973" y="14585"/>
                  <a:pt x="69211" y="14823"/>
                  <a:pt x="69211" y="15121"/>
                </a:cubicBezTo>
                <a:cubicBezTo>
                  <a:pt x="69211" y="15419"/>
                  <a:pt x="68973" y="15657"/>
                  <a:pt x="68675" y="15657"/>
                </a:cubicBezTo>
                <a:cubicBezTo>
                  <a:pt x="68378" y="15645"/>
                  <a:pt x="68140" y="15407"/>
                  <a:pt x="68140" y="15121"/>
                </a:cubicBezTo>
                <a:cubicBezTo>
                  <a:pt x="68140" y="14823"/>
                  <a:pt x="68378" y="14585"/>
                  <a:pt x="68675" y="14585"/>
                </a:cubicBezTo>
                <a:close/>
                <a:moveTo>
                  <a:pt x="76950" y="17931"/>
                </a:moveTo>
                <a:cubicBezTo>
                  <a:pt x="77248" y="17943"/>
                  <a:pt x="77486" y="18181"/>
                  <a:pt x="77486" y="18467"/>
                </a:cubicBezTo>
                <a:cubicBezTo>
                  <a:pt x="77486" y="18764"/>
                  <a:pt x="77248" y="19002"/>
                  <a:pt x="76950" y="19002"/>
                </a:cubicBezTo>
                <a:cubicBezTo>
                  <a:pt x="76653" y="19002"/>
                  <a:pt x="76414" y="18764"/>
                  <a:pt x="76414" y="18467"/>
                </a:cubicBezTo>
                <a:cubicBezTo>
                  <a:pt x="76414" y="18169"/>
                  <a:pt x="76653" y="17931"/>
                  <a:pt x="76950" y="17931"/>
                </a:cubicBezTo>
                <a:close/>
                <a:moveTo>
                  <a:pt x="76950" y="17645"/>
                </a:moveTo>
                <a:cubicBezTo>
                  <a:pt x="76498" y="17657"/>
                  <a:pt x="76129" y="18026"/>
                  <a:pt x="76129" y="18467"/>
                </a:cubicBezTo>
                <a:cubicBezTo>
                  <a:pt x="76129" y="18919"/>
                  <a:pt x="76498" y="19288"/>
                  <a:pt x="76950" y="19288"/>
                </a:cubicBezTo>
                <a:cubicBezTo>
                  <a:pt x="77391" y="19288"/>
                  <a:pt x="77760" y="18919"/>
                  <a:pt x="77760" y="18467"/>
                </a:cubicBezTo>
                <a:cubicBezTo>
                  <a:pt x="77760" y="18026"/>
                  <a:pt x="77391" y="17645"/>
                  <a:pt x="76950" y="17645"/>
                </a:cubicBezTo>
                <a:close/>
                <a:moveTo>
                  <a:pt x="70938" y="19217"/>
                </a:moveTo>
                <a:cubicBezTo>
                  <a:pt x="71235" y="19217"/>
                  <a:pt x="71473" y="19443"/>
                  <a:pt x="71473" y="19741"/>
                </a:cubicBezTo>
                <a:cubicBezTo>
                  <a:pt x="71473" y="20038"/>
                  <a:pt x="71235" y="20276"/>
                  <a:pt x="70938" y="20276"/>
                </a:cubicBezTo>
                <a:cubicBezTo>
                  <a:pt x="70931" y="20277"/>
                  <a:pt x="70924" y="20277"/>
                  <a:pt x="70917" y="20277"/>
                </a:cubicBezTo>
                <a:cubicBezTo>
                  <a:pt x="70629" y="20277"/>
                  <a:pt x="70402" y="20031"/>
                  <a:pt x="70402" y="19741"/>
                </a:cubicBezTo>
                <a:cubicBezTo>
                  <a:pt x="70402" y="19443"/>
                  <a:pt x="70640" y="19217"/>
                  <a:pt x="70938" y="19217"/>
                </a:cubicBezTo>
                <a:close/>
                <a:moveTo>
                  <a:pt x="76950" y="20884"/>
                </a:moveTo>
                <a:cubicBezTo>
                  <a:pt x="77248" y="20884"/>
                  <a:pt x="77486" y="21134"/>
                  <a:pt x="77486" y="21419"/>
                </a:cubicBezTo>
                <a:cubicBezTo>
                  <a:pt x="77486" y="21717"/>
                  <a:pt x="77248" y="21955"/>
                  <a:pt x="76950" y="21955"/>
                </a:cubicBezTo>
                <a:cubicBezTo>
                  <a:pt x="76653" y="21955"/>
                  <a:pt x="76414" y="21717"/>
                  <a:pt x="76414" y="21419"/>
                </a:cubicBezTo>
                <a:cubicBezTo>
                  <a:pt x="76414" y="21122"/>
                  <a:pt x="76653" y="20884"/>
                  <a:pt x="76950" y="20884"/>
                </a:cubicBezTo>
                <a:close/>
                <a:moveTo>
                  <a:pt x="76950" y="20598"/>
                </a:moveTo>
                <a:cubicBezTo>
                  <a:pt x="76498" y="20598"/>
                  <a:pt x="76129" y="20967"/>
                  <a:pt x="76129" y="21419"/>
                </a:cubicBezTo>
                <a:cubicBezTo>
                  <a:pt x="76129" y="21860"/>
                  <a:pt x="76498" y="22229"/>
                  <a:pt x="76950" y="22229"/>
                </a:cubicBezTo>
                <a:cubicBezTo>
                  <a:pt x="77391" y="22229"/>
                  <a:pt x="77760" y="21860"/>
                  <a:pt x="77760" y="21419"/>
                </a:cubicBezTo>
                <a:cubicBezTo>
                  <a:pt x="77760" y="20967"/>
                  <a:pt x="77391" y="20598"/>
                  <a:pt x="76950" y="20598"/>
                </a:cubicBezTo>
                <a:close/>
                <a:moveTo>
                  <a:pt x="32385" y="24158"/>
                </a:moveTo>
                <a:cubicBezTo>
                  <a:pt x="32683" y="24158"/>
                  <a:pt x="32921" y="24396"/>
                  <a:pt x="32921" y="24694"/>
                </a:cubicBezTo>
                <a:cubicBezTo>
                  <a:pt x="32921" y="24991"/>
                  <a:pt x="32683" y="25229"/>
                  <a:pt x="32385" y="25229"/>
                </a:cubicBezTo>
                <a:cubicBezTo>
                  <a:pt x="32087" y="25229"/>
                  <a:pt x="31849" y="24991"/>
                  <a:pt x="31849" y="24694"/>
                </a:cubicBezTo>
                <a:cubicBezTo>
                  <a:pt x="31849" y="24396"/>
                  <a:pt x="32087" y="24158"/>
                  <a:pt x="32385" y="24158"/>
                </a:cubicBezTo>
                <a:close/>
                <a:moveTo>
                  <a:pt x="34647" y="24158"/>
                </a:moveTo>
                <a:cubicBezTo>
                  <a:pt x="34945" y="24158"/>
                  <a:pt x="35183" y="24396"/>
                  <a:pt x="35183" y="24694"/>
                </a:cubicBezTo>
                <a:cubicBezTo>
                  <a:pt x="35183" y="24991"/>
                  <a:pt x="34945" y="25229"/>
                  <a:pt x="34647" y="25229"/>
                </a:cubicBezTo>
                <a:cubicBezTo>
                  <a:pt x="34350" y="25229"/>
                  <a:pt x="34112" y="24991"/>
                  <a:pt x="34112" y="24694"/>
                </a:cubicBezTo>
                <a:cubicBezTo>
                  <a:pt x="34112" y="24396"/>
                  <a:pt x="34350" y="24158"/>
                  <a:pt x="34647" y="24158"/>
                </a:cubicBezTo>
                <a:close/>
                <a:moveTo>
                  <a:pt x="36909" y="24158"/>
                </a:moveTo>
                <a:cubicBezTo>
                  <a:pt x="37207" y="24158"/>
                  <a:pt x="37445" y="24396"/>
                  <a:pt x="37445" y="24694"/>
                </a:cubicBezTo>
                <a:cubicBezTo>
                  <a:pt x="37445" y="24991"/>
                  <a:pt x="37207" y="25229"/>
                  <a:pt x="36909" y="25229"/>
                </a:cubicBezTo>
                <a:cubicBezTo>
                  <a:pt x="36612" y="25229"/>
                  <a:pt x="36374" y="24991"/>
                  <a:pt x="36374" y="24694"/>
                </a:cubicBezTo>
                <a:cubicBezTo>
                  <a:pt x="36374" y="24396"/>
                  <a:pt x="36612" y="24158"/>
                  <a:pt x="36909" y="24158"/>
                </a:cubicBezTo>
                <a:close/>
                <a:moveTo>
                  <a:pt x="76950" y="23455"/>
                </a:moveTo>
                <a:cubicBezTo>
                  <a:pt x="76426" y="23455"/>
                  <a:pt x="75998" y="23884"/>
                  <a:pt x="75998" y="24408"/>
                </a:cubicBezTo>
                <a:cubicBezTo>
                  <a:pt x="75998" y="24932"/>
                  <a:pt x="76426" y="25360"/>
                  <a:pt x="76950" y="25360"/>
                </a:cubicBezTo>
                <a:cubicBezTo>
                  <a:pt x="77462" y="25360"/>
                  <a:pt x="77903" y="24932"/>
                  <a:pt x="77903" y="24408"/>
                </a:cubicBezTo>
                <a:cubicBezTo>
                  <a:pt x="77903" y="23884"/>
                  <a:pt x="77462" y="23455"/>
                  <a:pt x="76950" y="23455"/>
                </a:cubicBezTo>
                <a:close/>
                <a:moveTo>
                  <a:pt x="59412" y="26277"/>
                </a:moveTo>
                <a:cubicBezTo>
                  <a:pt x="59710" y="26277"/>
                  <a:pt x="59948" y="26515"/>
                  <a:pt x="59948" y="26813"/>
                </a:cubicBezTo>
                <a:cubicBezTo>
                  <a:pt x="59948" y="27111"/>
                  <a:pt x="59710" y="27349"/>
                  <a:pt x="59412" y="27349"/>
                </a:cubicBezTo>
                <a:cubicBezTo>
                  <a:pt x="59115" y="27337"/>
                  <a:pt x="58877" y="27099"/>
                  <a:pt x="58877" y="26813"/>
                </a:cubicBezTo>
                <a:cubicBezTo>
                  <a:pt x="58877" y="26515"/>
                  <a:pt x="59115" y="26277"/>
                  <a:pt x="59412" y="26277"/>
                </a:cubicBezTo>
                <a:close/>
                <a:moveTo>
                  <a:pt x="41660" y="28182"/>
                </a:moveTo>
                <a:cubicBezTo>
                  <a:pt x="41958" y="28182"/>
                  <a:pt x="42196" y="28420"/>
                  <a:pt x="42196" y="28718"/>
                </a:cubicBezTo>
                <a:cubicBezTo>
                  <a:pt x="42196" y="29016"/>
                  <a:pt x="41958" y="29254"/>
                  <a:pt x="41660" y="29254"/>
                </a:cubicBezTo>
                <a:cubicBezTo>
                  <a:pt x="41362" y="29254"/>
                  <a:pt x="41124" y="29016"/>
                  <a:pt x="41124" y="28718"/>
                </a:cubicBezTo>
                <a:cubicBezTo>
                  <a:pt x="41124" y="28420"/>
                  <a:pt x="41362" y="28182"/>
                  <a:pt x="41660" y="28182"/>
                </a:cubicBezTo>
                <a:close/>
                <a:moveTo>
                  <a:pt x="44327" y="32635"/>
                </a:moveTo>
                <a:cubicBezTo>
                  <a:pt x="44625" y="32635"/>
                  <a:pt x="44863" y="32873"/>
                  <a:pt x="44863" y="33171"/>
                </a:cubicBezTo>
                <a:cubicBezTo>
                  <a:pt x="44863" y="33469"/>
                  <a:pt x="44625" y="33707"/>
                  <a:pt x="44327" y="33707"/>
                </a:cubicBezTo>
                <a:cubicBezTo>
                  <a:pt x="44029" y="33707"/>
                  <a:pt x="43791" y="33469"/>
                  <a:pt x="43791" y="33171"/>
                </a:cubicBezTo>
                <a:cubicBezTo>
                  <a:pt x="43791" y="32873"/>
                  <a:pt x="44029" y="32635"/>
                  <a:pt x="44327" y="32635"/>
                </a:cubicBezTo>
                <a:close/>
                <a:moveTo>
                  <a:pt x="88690" y="33504"/>
                </a:moveTo>
                <a:cubicBezTo>
                  <a:pt x="88987" y="33504"/>
                  <a:pt x="89226" y="33742"/>
                  <a:pt x="89226" y="34040"/>
                </a:cubicBezTo>
                <a:cubicBezTo>
                  <a:pt x="89226" y="34338"/>
                  <a:pt x="88987" y="34576"/>
                  <a:pt x="88690" y="34576"/>
                </a:cubicBezTo>
                <a:cubicBezTo>
                  <a:pt x="88392" y="34552"/>
                  <a:pt x="88154" y="34314"/>
                  <a:pt x="88154" y="34040"/>
                </a:cubicBezTo>
                <a:cubicBezTo>
                  <a:pt x="88154" y="33742"/>
                  <a:pt x="88392" y="33504"/>
                  <a:pt x="88690" y="33504"/>
                </a:cubicBezTo>
                <a:close/>
                <a:moveTo>
                  <a:pt x="115896" y="33980"/>
                </a:moveTo>
                <a:cubicBezTo>
                  <a:pt x="116193" y="33980"/>
                  <a:pt x="116431" y="34219"/>
                  <a:pt x="116431" y="34516"/>
                </a:cubicBezTo>
                <a:cubicBezTo>
                  <a:pt x="116431" y="34814"/>
                  <a:pt x="116193" y="35052"/>
                  <a:pt x="115896" y="35052"/>
                </a:cubicBezTo>
                <a:cubicBezTo>
                  <a:pt x="115598" y="35052"/>
                  <a:pt x="115360" y="34814"/>
                  <a:pt x="115360" y="34516"/>
                </a:cubicBezTo>
                <a:cubicBezTo>
                  <a:pt x="115360" y="34219"/>
                  <a:pt x="115598" y="33980"/>
                  <a:pt x="115896" y="33980"/>
                </a:cubicBezTo>
                <a:close/>
                <a:moveTo>
                  <a:pt x="87213" y="34969"/>
                </a:moveTo>
                <a:cubicBezTo>
                  <a:pt x="87511" y="34969"/>
                  <a:pt x="87749" y="35207"/>
                  <a:pt x="87749" y="35504"/>
                </a:cubicBezTo>
                <a:cubicBezTo>
                  <a:pt x="87749" y="35802"/>
                  <a:pt x="87511" y="36040"/>
                  <a:pt x="87213" y="36040"/>
                </a:cubicBezTo>
                <a:cubicBezTo>
                  <a:pt x="86916" y="36040"/>
                  <a:pt x="86678" y="35802"/>
                  <a:pt x="86678" y="35504"/>
                </a:cubicBezTo>
                <a:cubicBezTo>
                  <a:pt x="86678" y="35207"/>
                  <a:pt x="86916" y="34969"/>
                  <a:pt x="87213" y="34969"/>
                </a:cubicBezTo>
                <a:close/>
                <a:moveTo>
                  <a:pt x="123099" y="34993"/>
                </a:moveTo>
                <a:cubicBezTo>
                  <a:pt x="123396" y="34993"/>
                  <a:pt x="123635" y="35231"/>
                  <a:pt x="123635" y="35528"/>
                </a:cubicBezTo>
                <a:cubicBezTo>
                  <a:pt x="123635" y="35826"/>
                  <a:pt x="123396" y="36064"/>
                  <a:pt x="123099" y="36064"/>
                </a:cubicBezTo>
                <a:cubicBezTo>
                  <a:pt x="122801" y="36064"/>
                  <a:pt x="122563" y="35826"/>
                  <a:pt x="122563" y="35528"/>
                </a:cubicBezTo>
                <a:cubicBezTo>
                  <a:pt x="122563" y="35231"/>
                  <a:pt x="122801" y="34993"/>
                  <a:pt x="123099" y="34993"/>
                </a:cubicBezTo>
                <a:close/>
                <a:moveTo>
                  <a:pt x="123111" y="34707"/>
                </a:moveTo>
                <a:cubicBezTo>
                  <a:pt x="122670" y="34707"/>
                  <a:pt x="122289" y="35076"/>
                  <a:pt x="122289" y="35528"/>
                </a:cubicBezTo>
                <a:cubicBezTo>
                  <a:pt x="122289" y="35969"/>
                  <a:pt x="122670" y="36338"/>
                  <a:pt x="123111" y="36338"/>
                </a:cubicBezTo>
                <a:cubicBezTo>
                  <a:pt x="123563" y="36338"/>
                  <a:pt x="123932" y="35969"/>
                  <a:pt x="123932" y="35528"/>
                </a:cubicBezTo>
                <a:cubicBezTo>
                  <a:pt x="123932" y="35076"/>
                  <a:pt x="123563" y="34707"/>
                  <a:pt x="123111" y="34707"/>
                </a:cubicBezTo>
                <a:close/>
                <a:moveTo>
                  <a:pt x="79117" y="37100"/>
                </a:moveTo>
                <a:cubicBezTo>
                  <a:pt x="79415" y="37100"/>
                  <a:pt x="79653" y="37338"/>
                  <a:pt x="79653" y="37636"/>
                </a:cubicBezTo>
                <a:cubicBezTo>
                  <a:pt x="79653" y="37933"/>
                  <a:pt x="79415" y="38171"/>
                  <a:pt x="79117" y="38171"/>
                </a:cubicBezTo>
                <a:cubicBezTo>
                  <a:pt x="78819" y="38171"/>
                  <a:pt x="78581" y="37933"/>
                  <a:pt x="78581" y="37636"/>
                </a:cubicBezTo>
                <a:cubicBezTo>
                  <a:pt x="78581" y="37338"/>
                  <a:pt x="78819" y="37100"/>
                  <a:pt x="79117" y="37100"/>
                </a:cubicBezTo>
                <a:close/>
                <a:moveTo>
                  <a:pt x="125361" y="36838"/>
                </a:moveTo>
                <a:cubicBezTo>
                  <a:pt x="124837" y="36838"/>
                  <a:pt x="124409" y="37255"/>
                  <a:pt x="124409" y="37779"/>
                </a:cubicBezTo>
                <a:cubicBezTo>
                  <a:pt x="124409" y="38302"/>
                  <a:pt x="124837" y="38731"/>
                  <a:pt x="125361" y="38731"/>
                </a:cubicBezTo>
                <a:cubicBezTo>
                  <a:pt x="125885" y="38731"/>
                  <a:pt x="126314" y="38302"/>
                  <a:pt x="126314" y="37779"/>
                </a:cubicBezTo>
                <a:cubicBezTo>
                  <a:pt x="126314" y="37267"/>
                  <a:pt x="125885" y="36838"/>
                  <a:pt x="125361" y="36838"/>
                </a:cubicBezTo>
                <a:close/>
                <a:moveTo>
                  <a:pt x="105204" y="39303"/>
                </a:moveTo>
                <a:cubicBezTo>
                  <a:pt x="105501" y="39303"/>
                  <a:pt x="105740" y="39541"/>
                  <a:pt x="105740" y="39838"/>
                </a:cubicBezTo>
                <a:cubicBezTo>
                  <a:pt x="105740" y="40136"/>
                  <a:pt x="105501" y="40374"/>
                  <a:pt x="105204" y="40374"/>
                </a:cubicBezTo>
                <a:cubicBezTo>
                  <a:pt x="104906" y="40374"/>
                  <a:pt x="104668" y="40136"/>
                  <a:pt x="104668" y="39838"/>
                </a:cubicBezTo>
                <a:cubicBezTo>
                  <a:pt x="104668" y="39541"/>
                  <a:pt x="104906" y="39303"/>
                  <a:pt x="105204" y="39303"/>
                </a:cubicBezTo>
                <a:close/>
                <a:moveTo>
                  <a:pt x="127611" y="39517"/>
                </a:moveTo>
                <a:cubicBezTo>
                  <a:pt x="127909" y="39517"/>
                  <a:pt x="128147" y="39767"/>
                  <a:pt x="128147" y="40053"/>
                </a:cubicBezTo>
                <a:cubicBezTo>
                  <a:pt x="128147" y="40350"/>
                  <a:pt x="127909" y="40588"/>
                  <a:pt x="127611" y="40588"/>
                </a:cubicBezTo>
                <a:cubicBezTo>
                  <a:pt x="127314" y="40588"/>
                  <a:pt x="127076" y="40350"/>
                  <a:pt x="127076" y="40053"/>
                </a:cubicBezTo>
                <a:cubicBezTo>
                  <a:pt x="127076" y="39755"/>
                  <a:pt x="127314" y="39517"/>
                  <a:pt x="127611" y="39517"/>
                </a:cubicBezTo>
                <a:close/>
                <a:moveTo>
                  <a:pt x="127623" y="39231"/>
                </a:moveTo>
                <a:cubicBezTo>
                  <a:pt x="127159" y="39231"/>
                  <a:pt x="126802" y="39600"/>
                  <a:pt x="126802" y="40053"/>
                </a:cubicBezTo>
                <a:cubicBezTo>
                  <a:pt x="126802" y="40493"/>
                  <a:pt x="127171" y="40862"/>
                  <a:pt x="127623" y="40862"/>
                </a:cubicBezTo>
                <a:cubicBezTo>
                  <a:pt x="128064" y="40862"/>
                  <a:pt x="128445" y="40493"/>
                  <a:pt x="128445" y="40053"/>
                </a:cubicBezTo>
                <a:cubicBezTo>
                  <a:pt x="128445" y="39600"/>
                  <a:pt x="128064" y="39231"/>
                  <a:pt x="127623" y="39231"/>
                </a:cubicBezTo>
                <a:close/>
                <a:moveTo>
                  <a:pt x="84427" y="41148"/>
                </a:moveTo>
                <a:cubicBezTo>
                  <a:pt x="84725" y="41148"/>
                  <a:pt x="84963" y="41386"/>
                  <a:pt x="84963" y="41684"/>
                </a:cubicBezTo>
                <a:cubicBezTo>
                  <a:pt x="84963" y="41981"/>
                  <a:pt x="84725" y="42220"/>
                  <a:pt x="84427" y="42220"/>
                </a:cubicBezTo>
                <a:cubicBezTo>
                  <a:pt x="84130" y="42220"/>
                  <a:pt x="83892" y="41970"/>
                  <a:pt x="83892" y="41684"/>
                </a:cubicBezTo>
                <a:cubicBezTo>
                  <a:pt x="83892" y="41386"/>
                  <a:pt x="84130" y="41148"/>
                  <a:pt x="84427" y="41148"/>
                </a:cubicBezTo>
                <a:close/>
                <a:moveTo>
                  <a:pt x="66735" y="42589"/>
                </a:moveTo>
                <a:cubicBezTo>
                  <a:pt x="67032" y="42589"/>
                  <a:pt x="67270" y="42827"/>
                  <a:pt x="67270" y="43124"/>
                </a:cubicBezTo>
                <a:cubicBezTo>
                  <a:pt x="67270" y="43422"/>
                  <a:pt x="67032" y="43660"/>
                  <a:pt x="66735" y="43660"/>
                </a:cubicBezTo>
                <a:cubicBezTo>
                  <a:pt x="66437" y="43660"/>
                  <a:pt x="66199" y="43422"/>
                  <a:pt x="66199" y="43124"/>
                </a:cubicBezTo>
                <a:cubicBezTo>
                  <a:pt x="66199" y="42827"/>
                  <a:pt x="66437" y="42589"/>
                  <a:pt x="66735" y="42589"/>
                </a:cubicBezTo>
                <a:close/>
                <a:moveTo>
                  <a:pt x="68675" y="14299"/>
                </a:moveTo>
                <a:cubicBezTo>
                  <a:pt x="68223" y="14299"/>
                  <a:pt x="67854" y="14669"/>
                  <a:pt x="67854" y="15121"/>
                </a:cubicBezTo>
                <a:cubicBezTo>
                  <a:pt x="67854" y="15526"/>
                  <a:pt x="68151" y="15847"/>
                  <a:pt x="68521" y="15919"/>
                </a:cubicBezTo>
                <a:lnTo>
                  <a:pt x="68521" y="35076"/>
                </a:lnTo>
                <a:lnTo>
                  <a:pt x="66604" y="37017"/>
                </a:lnTo>
                <a:lnTo>
                  <a:pt x="66604" y="42327"/>
                </a:lnTo>
                <a:cubicBezTo>
                  <a:pt x="66211" y="42398"/>
                  <a:pt x="65937" y="42720"/>
                  <a:pt x="65937" y="43124"/>
                </a:cubicBezTo>
                <a:cubicBezTo>
                  <a:pt x="65937" y="43577"/>
                  <a:pt x="66306" y="43946"/>
                  <a:pt x="66747" y="43946"/>
                </a:cubicBezTo>
                <a:cubicBezTo>
                  <a:pt x="67199" y="43946"/>
                  <a:pt x="67568" y="43577"/>
                  <a:pt x="67568" y="43124"/>
                </a:cubicBezTo>
                <a:cubicBezTo>
                  <a:pt x="67568" y="42720"/>
                  <a:pt x="67270" y="42398"/>
                  <a:pt x="66901" y="42327"/>
                </a:cubicBezTo>
                <a:lnTo>
                  <a:pt x="66901" y="37136"/>
                </a:lnTo>
                <a:lnTo>
                  <a:pt x="68818" y="35195"/>
                </a:lnTo>
                <a:lnTo>
                  <a:pt x="68818" y="15919"/>
                </a:lnTo>
                <a:cubicBezTo>
                  <a:pt x="69187" y="15847"/>
                  <a:pt x="69485" y="15526"/>
                  <a:pt x="69485" y="15121"/>
                </a:cubicBezTo>
                <a:cubicBezTo>
                  <a:pt x="69485" y="14669"/>
                  <a:pt x="69116" y="14299"/>
                  <a:pt x="68675" y="14299"/>
                </a:cubicBezTo>
                <a:close/>
                <a:moveTo>
                  <a:pt x="62377" y="43267"/>
                </a:moveTo>
                <a:cubicBezTo>
                  <a:pt x="62675" y="43267"/>
                  <a:pt x="62913" y="43505"/>
                  <a:pt x="62913" y="43803"/>
                </a:cubicBezTo>
                <a:cubicBezTo>
                  <a:pt x="62913" y="44101"/>
                  <a:pt x="62675" y="44339"/>
                  <a:pt x="62377" y="44339"/>
                </a:cubicBezTo>
                <a:cubicBezTo>
                  <a:pt x="62079" y="44327"/>
                  <a:pt x="61841" y="44101"/>
                  <a:pt x="61841" y="43803"/>
                </a:cubicBezTo>
                <a:cubicBezTo>
                  <a:pt x="61841" y="43505"/>
                  <a:pt x="62079" y="43267"/>
                  <a:pt x="62377" y="43267"/>
                </a:cubicBezTo>
                <a:close/>
                <a:moveTo>
                  <a:pt x="86678" y="43386"/>
                </a:moveTo>
                <a:cubicBezTo>
                  <a:pt x="86975" y="43386"/>
                  <a:pt x="87213" y="43625"/>
                  <a:pt x="87213" y="43922"/>
                </a:cubicBezTo>
                <a:cubicBezTo>
                  <a:pt x="87213" y="44220"/>
                  <a:pt x="86975" y="44458"/>
                  <a:pt x="86678" y="44458"/>
                </a:cubicBezTo>
                <a:cubicBezTo>
                  <a:pt x="86380" y="44458"/>
                  <a:pt x="86142" y="44220"/>
                  <a:pt x="86142" y="43922"/>
                </a:cubicBezTo>
                <a:cubicBezTo>
                  <a:pt x="86142" y="43625"/>
                  <a:pt x="86380" y="43386"/>
                  <a:pt x="86678" y="43386"/>
                </a:cubicBezTo>
                <a:close/>
                <a:moveTo>
                  <a:pt x="139184" y="44053"/>
                </a:moveTo>
                <a:cubicBezTo>
                  <a:pt x="139482" y="44053"/>
                  <a:pt x="139720" y="44291"/>
                  <a:pt x="139720" y="44589"/>
                </a:cubicBezTo>
                <a:cubicBezTo>
                  <a:pt x="139720" y="44887"/>
                  <a:pt x="139482" y="45125"/>
                  <a:pt x="139184" y="45125"/>
                </a:cubicBezTo>
                <a:cubicBezTo>
                  <a:pt x="138887" y="45125"/>
                  <a:pt x="138648" y="44887"/>
                  <a:pt x="138648" y="44589"/>
                </a:cubicBezTo>
                <a:cubicBezTo>
                  <a:pt x="138648" y="44291"/>
                  <a:pt x="138887" y="44053"/>
                  <a:pt x="139184" y="44053"/>
                </a:cubicBezTo>
                <a:close/>
                <a:moveTo>
                  <a:pt x="41660" y="27908"/>
                </a:moveTo>
                <a:cubicBezTo>
                  <a:pt x="41208" y="27908"/>
                  <a:pt x="40839" y="28277"/>
                  <a:pt x="40839" y="28718"/>
                </a:cubicBezTo>
                <a:cubicBezTo>
                  <a:pt x="40839" y="29123"/>
                  <a:pt x="41136" y="29456"/>
                  <a:pt x="41505" y="29528"/>
                </a:cubicBezTo>
                <a:lnTo>
                  <a:pt x="41505" y="36636"/>
                </a:lnTo>
                <a:lnTo>
                  <a:pt x="32159" y="46065"/>
                </a:lnTo>
                <a:lnTo>
                  <a:pt x="32373" y="46256"/>
                </a:lnTo>
                <a:lnTo>
                  <a:pt x="41767" y="36790"/>
                </a:lnTo>
                <a:lnTo>
                  <a:pt x="41803" y="36743"/>
                </a:lnTo>
                <a:lnTo>
                  <a:pt x="41803" y="29516"/>
                </a:lnTo>
                <a:cubicBezTo>
                  <a:pt x="42184" y="29456"/>
                  <a:pt x="42482" y="29123"/>
                  <a:pt x="42482" y="28718"/>
                </a:cubicBezTo>
                <a:cubicBezTo>
                  <a:pt x="42482" y="28277"/>
                  <a:pt x="42101" y="27908"/>
                  <a:pt x="41660" y="27908"/>
                </a:cubicBezTo>
                <a:close/>
                <a:moveTo>
                  <a:pt x="88940" y="45613"/>
                </a:moveTo>
                <a:cubicBezTo>
                  <a:pt x="89237" y="45613"/>
                  <a:pt x="89476" y="45851"/>
                  <a:pt x="89476" y="46149"/>
                </a:cubicBezTo>
                <a:cubicBezTo>
                  <a:pt x="89476" y="46446"/>
                  <a:pt x="89237" y="46684"/>
                  <a:pt x="88940" y="46684"/>
                </a:cubicBezTo>
                <a:cubicBezTo>
                  <a:pt x="88642" y="46684"/>
                  <a:pt x="88404" y="46446"/>
                  <a:pt x="88404" y="46149"/>
                </a:cubicBezTo>
                <a:cubicBezTo>
                  <a:pt x="88404" y="45851"/>
                  <a:pt x="88642" y="45613"/>
                  <a:pt x="88940" y="45613"/>
                </a:cubicBezTo>
                <a:close/>
                <a:moveTo>
                  <a:pt x="16847" y="48030"/>
                </a:moveTo>
                <a:cubicBezTo>
                  <a:pt x="17145" y="48030"/>
                  <a:pt x="17383" y="48268"/>
                  <a:pt x="17383" y="48566"/>
                </a:cubicBezTo>
                <a:cubicBezTo>
                  <a:pt x="17383" y="48863"/>
                  <a:pt x="17145" y="49101"/>
                  <a:pt x="16847" y="49101"/>
                </a:cubicBezTo>
                <a:cubicBezTo>
                  <a:pt x="16550" y="49101"/>
                  <a:pt x="16312" y="48863"/>
                  <a:pt x="16312" y="48566"/>
                </a:cubicBezTo>
                <a:cubicBezTo>
                  <a:pt x="16312" y="48268"/>
                  <a:pt x="16550" y="48030"/>
                  <a:pt x="16847" y="48030"/>
                </a:cubicBezTo>
                <a:close/>
                <a:moveTo>
                  <a:pt x="19776" y="48030"/>
                </a:moveTo>
                <a:cubicBezTo>
                  <a:pt x="20074" y="48030"/>
                  <a:pt x="20312" y="48268"/>
                  <a:pt x="20312" y="48566"/>
                </a:cubicBezTo>
                <a:cubicBezTo>
                  <a:pt x="20312" y="48863"/>
                  <a:pt x="20074" y="49101"/>
                  <a:pt x="19776" y="49101"/>
                </a:cubicBezTo>
                <a:cubicBezTo>
                  <a:pt x="19479" y="49101"/>
                  <a:pt x="19241" y="48863"/>
                  <a:pt x="19241" y="48566"/>
                </a:cubicBezTo>
                <a:cubicBezTo>
                  <a:pt x="19241" y="48268"/>
                  <a:pt x="19479" y="48030"/>
                  <a:pt x="19776" y="48030"/>
                </a:cubicBezTo>
                <a:close/>
                <a:moveTo>
                  <a:pt x="16859" y="47744"/>
                </a:moveTo>
                <a:cubicBezTo>
                  <a:pt x="16419" y="47744"/>
                  <a:pt x="16038" y="48113"/>
                  <a:pt x="16038" y="48566"/>
                </a:cubicBezTo>
                <a:cubicBezTo>
                  <a:pt x="16038" y="49006"/>
                  <a:pt x="16419" y="49375"/>
                  <a:pt x="16859" y="49375"/>
                </a:cubicBezTo>
                <a:cubicBezTo>
                  <a:pt x="17312" y="49375"/>
                  <a:pt x="17681" y="49006"/>
                  <a:pt x="17681" y="48566"/>
                </a:cubicBezTo>
                <a:cubicBezTo>
                  <a:pt x="17681" y="48113"/>
                  <a:pt x="17312" y="47744"/>
                  <a:pt x="16859" y="47744"/>
                </a:cubicBezTo>
                <a:close/>
                <a:moveTo>
                  <a:pt x="19776" y="47744"/>
                </a:moveTo>
                <a:cubicBezTo>
                  <a:pt x="19336" y="47744"/>
                  <a:pt x="18967" y="48113"/>
                  <a:pt x="18967" y="48566"/>
                </a:cubicBezTo>
                <a:cubicBezTo>
                  <a:pt x="18967" y="49006"/>
                  <a:pt x="19336" y="49375"/>
                  <a:pt x="19776" y="49375"/>
                </a:cubicBezTo>
                <a:cubicBezTo>
                  <a:pt x="20229" y="49375"/>
                  <a:pt x="20598" y="49006"/>
                  <a:pt x="20598" y="48566"/>
                </a:cubicBezTo>
                <a:cubicBezTo>
                  <a:pt x="20598" y="48113"/>
                  <a:pt x="20229" y="47744"/>
                  <a:pt x="19776" y="47744"/>
                </a:cubicBezTo>
                <a:close/>
                <a:moveTo>
                  <a:pt x="13942" y="47613"/>
                </a:moveTo>
                <a:cubicBezTo>
                  <a:pt x="13430" y="47613"/>
                  <a:pt x="12990" y="48042"/>
                  <a:pt x="12990" y="48566"/>
                </a:cubicBezTo>
                <a:cubicBezTo>
                  <a:pt x="12990" y="49078"/>
                  <a:pt x="13430" y="49518"/>
                  <a:pt x="13942" y="49518"/>
                </a:cubicBezTo>
                <a:cubicBezTo>
                  <a:pt x="14466" y="49518"/>
                  <a:pt x="14895" y="49078"/>
                  <a:pt x="14895" y="48566"/>
                </a:cubicBezTo>
                <a:cubicBezTo>
                  <a:pt x="14895" y="48042"/>
                  <a:pt x="14466" y="47613"/>
                  <a:pt x="13942" y="47613"/>
                </a:cubicBezTo>
                <a:close/>
                <a:moveTo>
                  <a:pt x="44315" y="32326"/>
                </a:moveTo>
                <a:cubicBezTo>
                  <a:pt x="43875" y="32326"/>
                  <a:pt x="43506" y="32695"/>
                  <a:pt x="43506" y="33147"/>
                </a:cubicBezTo>
                <a:cubicBezTo>
                  <a:pt x="43506" y="33564"/>
                  <a:pt x="43803" y="33897"/>
                  <a:pt x="44172" y="33957"/>
                </a:cubicBezTo>
                <a:lnTo>
                  <a:pt x="44172" y="37469"/>
                </a:lnTo>
                <a:lnTo>
                  <a:pt x="32159" y="49578"/>
                </a:lnTo>
                <a:lnTo>
                  <a:pt x="32373" y="49768"/>
                </a:lnTo>
                <a:lnTo>
                  <a:pt x="44422" y="37624"/>
                </a:lnTo>
                <a:lnTo>
                  <a:pt x="44470" y="37576"/>
                </a:lnTo>
                <a:lnTo>
                  <a:pt x="44470" y="33945"/>
                </a:lnTo>
                <a:cubicBezTo>
                  <a:pt x="44851" y="33873"/>
                  <a:pt x="45137" y="33540"/>
                  <a:pt x="45137" y="33147"/>
                </a:cubicBezTo>
                <a:cubicBezTo>
                  <a:pt x="45137" y="32695"/>
                  <a:pt x="44768" y="32326"/>
                  <a:pt x="44315" y="32326"/>
                </a:cubicBezTo>
                <a:close/>
                <a:moveTo>
                  <a:pt x="50221" y="48899"/>
                </a:moveTo>
                <a:cubicBezTo>
                  <a:pt x="50518" y="48899"/>
                  <a:pt x="50756" y="49137"/>
                  <a:pt x="50756" y="49435"/>
                </a:cubicBezTo>
                <a:cubicBezTo>
                  <a:pt x="50756" y="49732"/>
                  <a:pt x="50518" y="49971"/>
                  <a:pt x="50221" y="49971"/>
                </a:cubicBezTo>
                <a:cubicBezTo>
                  <a:pt x="49923" y="49971"/>
                  <a:pt x="49685" y="49732"/>
                  <a:pt x="49685" y="49435"/>
                </a:cubicBezTo>
                <a:cubicBezTo>
                  <a:pt x="49685" y="49137"/>
                  <a:pt x="49923" y="48899"/>
                  <a:pt x="50221" y="48899"/>
                </a:cubicBezTo>
                <a:close/>
                <a:moveTo>
                  <a:pt x="32385" y="23860"/>
                </a:moveTo>
                <a:cubicBezTo>
                  <a:pt x="31945" y="23860"/>
                  <a:pt x="31564" y="24229"/>
                  <a:pt x="31564" y="24670"/>
                </a:cubicBezTo>
                <a:cubicBezTo>
                  <a:pt x="31564" y="25075"/>
                  <a:pt x="31861" y="25408"/>
                  <a:pt x="32242" y="25479"/>
                </a:cubicBezTo>
                <a:lnTo>
                  <a:pt x="32242" y="32826"/>
                </a:lnTo>
                <a:lnTo>
                  <a:pt x="24217" y="40910"/>
                </a:lnTo>
                <a:lnTo>
                  <a:pt x="24217" y="51578"/>
                </a:lnTo>
                <a:lnTo>
                  <a:pt x="22717" y="53102"/>
                </a:lnTo>
                <a:lnTo>
                  <a:pt x="5775" y="53102"/>
                </a:lnTo>
                <a:lnTo>
                  <a:pt x="5775" y="53376"/>
                </a:lnTo>
                <a:lnTo>
                  <a:pt x="22836" y="53376"/>
                </a:lnTo>
                <a:lnTo>
                  <a:pt x="24503" y="51697"/>
                </a:lnTo>
                <a:lnTo>
                  <a:pt x="24503" y="41029"/>
                </a:lnTo>
                <a:lnTo>
                  <a:pt x="24515" y="41029"/>
                </a:lnTo>
                <a:lnTo>
                  <a:pt x="32492" y="32992"/>
                </a:lnTo>
                <a:lnTo>
                  <a:pt x="32540" y="32945"/>
                </a:lnTo>
                <a:lnTo>
                  <a:pt x="32540" y="25479"/>
                </a:lnTo>
                <a:cubicBezTo>
                  <a:pt x="32921" y="25408"/>
                  <a:pt x="33207" y="25075"/>
                  <a:pt x="33207" y="24670"/>
                </a:cubicBezTo>
                <a:cubicBezTo>
                  <a:pt x="33207" y="24229"/>
                  <a:pt x="32838" y="23860"/>
                  <a:pt x="32385" y="23860"/>
                </a:cubicBezTo>
                <a:close/>
                <a:moveTo>
                  <a:pt x="34647" y="23860"/>
                </a:moveTo>
                <a:cubicBezTo>
                  <a:pt x="34207" y="23860"/>
                  <a:pt x="33826" y="24229"/>
                  <a:pt x="33826" y="24670"/>
                </a:cubicBezTo>
                <a:cubicBezTo>
                  <a:pt x="33826" y="25075"/>
                  <a:pt x="34123" y="25408"/>
                  <a:pt x="34504" y="25479"/>
                </a:cubicBezTo>
                <a:lnTo>
                  <a:pt x="34504" y="33564"/>
                </a:lnTo>
                <a:lnTo>
                  <a:pt x="26492" y="41624"/>
                </a:lnTo>
                <a:lnTo>
                  <a:pt x="26492" y="52316"/>
                </a:lnTo>
                <a:lnTo>
                  <a:pt x="23455" y="55364"/>
                </a:lnTo>
                <a:lnTo>
                  <a:pt x="5775" y="55364"/>
                </a:lnTo>
                <a:lnTo>
                  <a:pt x="5775" y="55650"/>
                </a:lnTo>
                <a:lnTo>
                  <a:pt x="23574" y="55650"/>
                </a:lnTo>
                <a:lnTo>
                  <a:pt x="26777" y="52411"/>
                </a:lnTo>
                <a:lnTo>
                  <a:pt x="26777" y="41743"/>
                </a:lnTo>
                <a:lnTo>
                  <a:pt x="34754" y="33707"/>
                </a:lnTo>
                <a:lnTo>
                  <a:pt x="34802" y="33659"/>
                </a:lnTo>
                <a:lnTo>
                  <a:pt x="34802" y="25479"/>
                </a:lnTo>
                <a:cubicBezTo>
                  <a:pt x="35183" y="25408"/>
                  <a:pt x="35469" y="25075"/>
                  <a:pt x="35469" y="24670"/>
                </a:cubicBezTo>
                <a:cubicBezTo>
                  <a:pt x="35469" y="24229"/>
                  <a:pt x="35100" y="23860"/>
                  <a:pt x="34647" y="23860"/>
                </a:cubicBezTo>
                <a:close/>
                <a:moveTo>
                  <a:pt x="141434" y="40148"/>
                </a:moveTo>
                <a:cubicBezTo>
                  <a:pt x="140911" y="40148"/>
                  <a:pt x="140482" y="40553"/>
                  <a:pt x="140482" y="41089"/>
                </a:cubicBezTo>
                <a:cubicBezTo>
                  <a:pt x="140482" y="41398"/>
                  <a:pt x="140625" y="41672"/>
                  <a:pt x="140863" y="41851"/>
                </a:cubicBezTo>
                <a:lnTo>
                  <a:pt x="140863" y="48589"/>
                </a:lnTo>
                <a:lnTo>
                  <a:pt x="151329" y="58710"/>
                </a:lnTo>
                <a:lnTo>
                  <a:pt x="152114" y="57888"/>
                </a:lnTo>
                <a:lnTo>
                  <a:pt x="141994" y="48113"/>
                </a:lnTo>
                <a:lnTo>
                  <a:pt x="141994" y="41862"/>
                </a:lnTo>
                <a:cubicBezTo>
                  <a:pt x="142232" y="41684"/>
                  <a:pt x="142387" y="41422"/>
                  <a:pt x="142387" y="41100"/>
                </a:cubicBezTo>
                <a:cubicBezTo>
                  <a:pt x="142387" y="40588"/>
                  <a:pt x="141946" y="40148"/>
                  <a:pt x="141434" y="40148"/>
                </a:cubicBezTo>
                <a:close/>
                <a:moveTo>
                  <a:pt x="139172" y="43767"/>
                </a:moveTo>
                <a:cubicBezTo>
                  <a:pt x="138720" y="43767"/>
                  <a:pt x="138351" y="44136"/>
                  <a:pt x="138351" y="44589"/>
                </a:cubicBezTo>
                <a:cubicBezTo>
                  <a:pt x="138351" y="44994"/>
                  <a:pt x="138648" y="45315"/>
                  <a:pt x="139017" y="45387"/>
                </a:cubicBezTo>
                <a:lnTo>
                  <a:pt x="139017" y="49113"/>
                </a:lnTo>
                <a:lnTo>
                  <a:pt x="151364" y="61436"/>
                </a:lnTo>
                <a:lnTo>
                  <a:pt x="151555" y="61222"/>
                </a:lnTo>
                <a:lnTo>
                  <a:pt x="139291" y="48994"/>
                </a:lnTo>
                <a:lnTo>
                  <a:pt x="139291" y="45387"/>
                </a:lnTo>
                <a:lnTo>
                  <a:pt x="139315" y="45387"/>
                </a:lnTo>
                <a:cubicBezTo>
                  <a:pt x="139708" y="45315"/>
                  <a:pt x="139994" y="44994"/>
                  <a:pt x="139994" y="44589"/>
                </a:cubicBezTo>
                <a:cubicBezTo>
                  <a:pt x="139994" y="44136"/>
                  <a:pt x="139613" y="43767"/>
                  <a:pt x="139172" y="43767"/>
                </a:cubicBezTo>
                <a:close/>
                <a:moveTo>
                  <a:pt x="37445" y="61758"/>
                </a:moveTo>
                <a:cubicBezTo>
                  <a:pt x="37743" y="61758"/>
                  <a:pt x="37981" y="61996"/>
                  <a:pt x="37981" y="62293"/>
                </a:cubicBezTo>
                <a:cubicBezTo>
                  <a:pt x="37981" y="62591"/>
                  <a:pt x="37743" y="62829"/>
                  <a:pt x="37445" y="62829"/>
                </a:cubicBezTo>
                <a:cubicBezTo>
                  <a:pt x="37148" y="62829"/>
                  <a:pt x="36909" y="62591"/>
                  <a:pt x="36909" y="62293"/>
                </a:cubicBezTo>
                <a:cubicBezTo>
                  <a:pt x="36909" y="61996"/>
                  <a:pt x="37148" y="61758"/>
                  <a:pt x="37445" y="61758"/>
                </a:cubicBezTo>
                <a:close/>
                <a:moveTo>
                  <a:pt x="115907" y="33695"/>
                </a:moveTo>
                <a:cubicBezTo>
                  <a:pt x="115443" y="33695"/>
                  <a:pt x="115086" y="34052"/>
                  <a:pt x="115086" y="34516"/>
                </a:cubicBezTo>
                <a:cubicBezTo>
                  <a:pt x="115086" y="34957"/>
                  <a:pt x="115467" y="35326"/>
                  <a:pt x="115907" y="35326"/>
                </a:cubicBezTo>
                <a:cubicBezTo>
                  <a:pt x="116086" y="35326"/>
                  <a:pt x="116253" y="35266"/>
                  <a:pt x="116372" y="35183"/>
                </a:cubicBezTo>
                <a:lnTo>
                  <a:pt x="126742" y="45541"/>
                </a:lnTo>
                <a:lnTo>
                  <a:pt x="126790" y="45589"/>
                </a:lnTo>
                <a:lnTo>
                  <a:pt x="135053" y="45589"/>
                </a:lnTo>
                <a:lnTo>
                  <a:pt x="136791" y="47315"/>
                </a:lnTo>
                <a:lnTo>
                  <a:pt x="136791" y="49828"/>
                </a:lnTo>
                <a:lnTo>
                  <a:pt x="150412" y="63413"/>
                </a:lnTo>
                <a:lnTo>
                  <a:pt x="150602" y="63210"/>
                </a:lnTo>
                <a:lnTo>
                  <a:pt x="137065" y="49709"/>
                </a:lnTo>
                <a:lnTo>
                  <a:pt x="137065" y="47196"/>
                </a:lnTo>
                <a:lnTo>
                  <a:pt x="135160" y="45291"/>
                </a:lnTo>
                <a:lnTo>
                  <a:pt x="126909" y="45291"/>
                </a:lnTo>
                <a:lnTo>
                  <a:pt x="116574" y="34969"/>
                </a:lnTo>
                <a:cubicBezTo>
                  <a:pt x="116669" y="34838"/>
                  <a:pt x="116729" y="34671"/>
                  <a:pt x="116729" y="34516"/>
                </a:cubicBezTo>
                <a:cubicBezTo>
                  <a:pt x="116729" y="34064"/>
                  <a:pt x="116348" y="33695"/>
                  <a:pt x="115907" y="33695"/>
                </a:cubicBezTo>
                <a:close/>
                <a:moveTo>
                  <a:pt x="35231" y="64008"/>
                </a:moveTo>
                <a:cubicBezTo>
                  <a:pt x="35528" y="64008"/>
                  <a:pt x="35766" y="64246"/>
                  <a:pt x="35766" y="64544"/>
                </a:cubicBezTo>
                <a:cubicBezTo>
                  <a:pt x="35766" y="64841"/>
                  <a:pt x="35528" y="65080"/>
                  <a:pt x="35231" y="65080"/>
                </a:cubicBezTo>
                <a:cubicBezTo>
                  <a:pt x="34933" y="65068"/>
                  <a:pt x="34695" y="64830"/>
                  <a:pt x="34695" y="64544"/>
                </a:cubicBezTo>
                <a:cubicBezTo>
                  <a:pt x="34695" y="64246"/>
                  <a:pt x="34933" y="64008"/>
                  <a:pt x="35231" y="64008"/>
                </a:cubicBezTo>
                <a:close/>
                <a:moveTo>
                  <a:pt x="36898" y="23872"/>
                </a:moveTo>
                <a:cubicBezTo>
                  <a:pt x="36445" y="23872"/>
                  <a:pt x="36076" y="24241"/>
                  <a:pt x="36076" y="24694"/>
                </a:cubicBezTo>
                <a:cubicBezTo>
                  <a:pt x="36076" y="25087"/>
                  <a:pt x="36374" y="25420"/>
                  <a:pt x="36743" y="25491"/>
                </a:cubicBezTo>
                <a:lnTo>
                  <a:pt x="36731" y="34254"/>
                </a:lnTo>
                <a:lnTo>
                  <a:pt x="28730" y="42339"/>
                </a:lnTo>
                <a:lnTo>
                  <a:pt x="28730" y="53007"/>
                </a:lnTo>
                <a:lnTo>
                  <a:pt x="24158" y="57626"/>
                </a:lnTo>
                <a:lnTo>
                  <a:pt x="13061" y="57626"/>
                </a:lnTo>
                <a:lnTo>
                  <a:pt x="5834" y="64901"/>
                </a:lnTo>
                <a:lnTo>
                  <a:pt x="6037" y="65091"/>
                </a:lnTo>
                <a:lnTo>
                  <a:pt x="13180" y="57888"/>
                </a:lnTo>
                <a:lnTo>
                  <a:pt x="24277" y="57888"/>
                </a:lnTo>
                <a:lnTo>
                  <a:pt x="24277" y="57912"/>
                </a:lnTo>
                <a:lnTo>
                  <a:pt x="29004" y="53126"/>
                </a:lnTo>
                <a:lnTo>
                  <a:pt x="29004" y="42458"/>
                </a:lnTo>
                <a:lnTo>
                  <a:pt x="37029" y="34373"/>
                </a:lnTo>
                <a:lnTo>
                  <a:pt x="37040" y="25491"/>
                </a:lnTo>
                <a:cubicBezTo>
                  <a:pt x="37433" y="25420"/>
                  <a:pt x="37719" y="25087"/>
                  <a:pt x="37719" y="24694"/>
                </a:cubicBezTo>
                <a:cubicBezTo>
                  <a:pt x="37719" y="24241"/>
                  <a:pt x="37338" y="23872"/>
                  <a:pt x="36898" y="23872"/>
                </a:cubicBezTo>
                <a:close/>
                <a:moveTo>
                  <a:pt x="68997" y="64734"/>
                </a:moveTo>
                <a:cubicBezTo>
                  <a:pt x="69294" y="64734"/>
                  <a:pt x="69533" y="64972"/>
                  <a:pt x="69533" y="65270"/>
                </a:cubicBezTo>
                <a:cubicBezTo>
                  <a:pt x="69533" y="65568"/>
                  <a:pt x="69294" y="65806"/>
                  <a:pt x="68997" y="65806"/>
                </a:cubicBezTo>
                <a:cubicBezTo>
                  <a:pt x="68699" y="65806"/>
                  <a:pt x="68461" y="65568"/>
                  <a:pt x="68461" y="65270"/>
                </a:cubicBezTo>
                <a:cubicBezTo>
                  <a:pt x="68461" y="64972"/>
                  <a:pt x="68699" y="64734"/>
                  <a:pt x="68997" y="64734"/>
                </a:cubicBezTo>
                <a:close/>
                <a:moveTo>
                  <a:pt x="115134" y="65246"/>
                </a:moveTo>
                <a:cubicBezTo>
                  <a:pt x="115431" y="65246"/>
                  <a:pt x="115669" y="65484"/>
                  <a:pt x="115669" y="65782"/>
                </a:cubicBezTo>
                <a:cubicBezTo>
                  <a:pt x="115669" y="66080"/>
                  <a:pt x="115431" y="66318"/>
                  <a:pt x="115134" y="66318"/>
                </a:cubicBezTo>
                <a:cubicBezTo>
                  <a:pt x="114836" y="66318"/>
                  <a:pt x="114598" y="66080"/>
                  <a:pt x="114598" y="65782"/>
                </a:cubicBezTo>
                <a:cubicBezTo>
                  <a:pt x="114598" y="65484"/>
                  <a:pt x="114836" y="65246"/>
                  <a:pt x="115134" y="65246"/>
                </a:cubicBezTo>
                <a:close/>
                <a:moveTo>
                  <a:pt x="115134" y="64960"/>
                </a:moveTo>
                <a:cubicBezTo>
                  <a:pt x="114681" y="64960"/>
                  <a:pt x="114312" y="65330"/>
                  <a:pt x="114312" y="65782"/>
                </a:cubicBezTo>
                <a:cubicBezTo>
                  <a:pt x="114312" y="66223"/>
                  <a:pt x="114681" y="66604"/>
                  <a:pt x="115134" y="66604"/>
                </a:cubicBezTo>
                <a:cubicBezTo>
                  <a:pt x="115574" y="66604"/>
                  <a:pt x="115955" y="66246"/>
                  <a:pt x="115955" y="65782"/>
                </a:cubicBezTo>
                <a:cubicBezTo>
                  <a:pt x="115955" y="65330"/>
                  <a:pt x="115574" y="64960"/>
                  <a:pt x="115134" y="64960"/>
                </a:cubicBezTo>
                <a:close/>
                <a:moveTo>
                  <a:pt x="102525" y="65901"/>
                </a:moveTo>
                <a:cubicBezTo>
                  <a:pt x="102822" y="65901"/>
                  <a:pt x="103061" y="66139"/>
                  <a:pt x="103061" y="66437"/>
                </a:cubicBezTo>
                <a:cubicBezTo>
                  <a:pt x="103061" y="66735"/>
                  <a:pt x="102822" y="66973"/>
                  <a:pt x="102525" y="66973"/>
                </a:cubicBezTo>
                <a:cubicBezTo>
                  <a:pt x="102227" y="66973"/>
                  <a:pt x="101989" y="66735"/>
                  <a:pt x="101989" y="66437"/>
                </a:cubicBezTo>
                <a:cubicBezTo>
                  <a:pt x="101989" y="66139"/>
                  <a:pt x="102227" y="65901"/>
                  <a:pt x="102525" y="65901"/>
                </a:cubicBezTo>
                <a:close/>
                <a:moveTo>
                  <a:pt x="105442" y="65901"/>
                </a:moveTo>
                <a:cubicBezTo>
                  <a:pt x="105740" y="65901"/>
                  <a:pt x="105978" y="66139"/>
                  <a:pt x="105978" y="66437"/>
                </a:cubicBezTo>
                <a:cubicBezTo>
                  <a:pt x="105966" y="66735"/>
                  <a:pt x="105728" y="66973"/>
                  <a:pt x="105442" y="66973"/>
                </a:cubicBezTo>
                <a:cubicBezTo>
                  <a:pt x="105144" y="66973"/>
                  <a:pt x="104906" y="66735"/>
                  <a:pt x="104906" y="66437"/>
                </a:cubicBezTo>
                <a:cubicBezTo>
                  <a:pt x="104906" y="66139"/>
                  <a:pt x="105144" y="65901"/>
                  <a:pt x="105442" y="65901"/>
                </a:cubicBezTo>
                <a:close/>
                <a:moveTo>
                  <a:pt x="32957" y="66306"/>
                </a:moveTo>
                <a:cubicBezTo>
                  <a:pt x="33254" y="66306"/>
                  <a:pt x="33492" y="66544"/>
                  <a:pt x="33492" y="66842"/>
                </a:cubicBezTo>
                <a:cubicBezTo>
                  <a:pt x="33492" y="67139"/>
                  <a:pt x="33254" y="67377"/>
                  <a:pt x="32957" y="67377"/>
                </a:cubicBezTo>
                <a:cubicBezTo>
                  <a:pt x="32659" y="67377"/>
                  <a:pt x="32409" y="67139"/>
                  <a:pt x="32409" y="66842"/>
                </a:cubicBezTo>
                <a:cubicBezTo>
                  <a:pt x="32409" y="66544"/>
                  <a:pt x="32659" y="66306"/>
                  <a:pt x="32957" y="66306"/>
                </a:cubicBezTo>
                <a:close/>
                <a:moveTo>
                  <a:pt x="68997" y="67449"/>
                </a:moveTo>
                <a:cubicBezTo>
                  <a:pt x="69294" y="67449"/>
                  <a:pt x="69533" y="67687"/>
                  <a:pt x="69533" y="67985"/>
                </a:cubicBezTo>
                <a:cubicBezTo>
                  <a:pt x="69533" y="68282"/>
                  <a:pt x="69294" y="68520"/>
                  <a:pt x="68997" y="68520"/>
                </a:cubicBezTo>
                <a:cubicBezTo>
                  <a:pt x="68699" y="68520"/>
                  <a:pt x="68461" y="68282"/>
                  <a:pt x="68461" y="67985"/>
                </a:cubicBezTo>
                <a:cubicBezTo>
                  <a:pt x="68461" y="67687"/>
                  <a:pt x="68699" y="67449"/>
                  <a:pt x="68997" y="67449"/>
                </a:cubicBezTo>
                <a:close/>
                <a:moveTo>
                  <a:pt x="117392" y="67519"/>
                </a:moveTo>
                <a:cubicBezTo>
                  <a:pt x="117530" y="67519"/>
                  <a:pt x="117665" y="67566"/>
                  <a:pt x="117765" y="67675"/>
                </a:cubicBezTo>
                <a:cubicBezTo>
                  <a:pt x="117872" y="67770"/>
                  <a:pt x="117920" y="67913"/>
                  <a:pt x="117920" y="68044"/>
                </a:cubicBezTo>
                <a:cubicBezTo>
                  <a:pt x="117920" y="68092"/>
                  <a:pt x="117920" y="68128"/>
                  <a:pt x="117908" y="68175"/>
                </a:cubicBezTo>
                <a:cubicBezTo>
                  <a:pt x="117860" y="68354"/>
                  <a:pt x="117705" y="68520"/>
                  <a:pt x="117515" y="68568"/>
                </a:cubicBezTo>
                <a:cubicBezTo>
                  <a:pt x="117470" y="68577"/>
                  <a:pt x="117426" y="68581"/>
                  <a:pt x="117382" y="68581"/>
                </a:cubicBezTo>
                <a:cubicBezTo>
                  <a:pt x="117243" y="68581"/>
                  <a:pt x="117115" y="68534"/>
                  <a:pt x="117015" y="68425"/>
                </a:cubicBezTo>
                <a:cubicBezTo>
                  <a:pt x="116872" y="68294"/>
                  <a:pt x="116836" y="68104"/>
                  <a:pt x="116872" y="67925"/>
                </a:cubicBezTo>
                <a:cubicBezTo>
                  <a:pt x="116919" y="67747"/>
                  <a:pt x="117062" y="67580"/>
                  <a:pt x="117265" y="67532"/>
                </a:cubicBezTo>
                <a:cubicBezTo>
                  <a:pt x="117307" y="67524"/>
                  <a:pt x="117350" y="67519"/>
                  <a:pt x="117392" y="67519"/>
                </a:cubicBezTo>
                <a:close/>
                <a:moveTo>
                  <a:pt x="117403" y="67226"/>
                </a:moveTo>
                <a:cubicBezTo>
                  <a:pt x="117330" y="67226"/>
                  <a:pt x="117256" y="67237"/>
                  <a:pt x="117181" y="67258"/>
                </a:cubicBezTo>
                <a:cubicBezTo>
                  <a:pt x="116908" y="67330"/>
                  <a:pt x="116669" y="67556"/>
                  <a:pt x="116598" y="67854"/>
                </a:cubicBezTo>
                <a:cubicBezTo>
                  <a:pt x="116574" y="67901"/>
                  <a:pt x="116562" y="67985"/>
                  <a:pt x="116562" y="68044"/>
                </a:cubicBezTo>
                <a:cubicBezTo>
                  <a:pt x="116562" y="68270"/>
                  <a:pt x="116658" y="68461"/>
                  <a:pt x="116800" y="68628"/>
                </a:cubicBezTo>
                <a:cubicBezTo>
                  <a:pt x="116961" y="68779"/>
                  <a:pt x="117154" y="68857"/>
                  <a:pt x="117361" y="68857"/>
                </a:cubicBezTo>
                <a:cubicBezTo>
                  <a:pt x="117431" y="68857"/>
                  <a:pt x="117502" y="68848"/>
                  <a:pt x="117574" y="68830"/>
                </a:cubicBezTo>
                <a:cubicBezTo>
                  <a:pt x="117860" y="68759"/>
                  <a:pt x="118098" y="68532"/>
                  <a:pt x="118170" y="68235"/>
                </a:cubicBezTo>
                <a:cubicBezTo>
                  <a:pt x="118241" y="67949"/>
                  <a:pt x="118158" y="67651"/>
                  <a:pt x="117955" y="67461"/>
                </a:cubicBezTo>
                <a:cubicBezTo>
                  <a:pt x="117805" y="67311"/>
                  <a:pt x="117610" y="67226"/>
                  <a:pt x="117403" y="67226"/>
                </a:cubicBezTo>
                <a:close/>
                <a:moveTo>
                  <a:pt x="104668" y="29420"/>
                </a:moveTo>
                <a:cubicBezTo>
                  <a:pt x="104156" y="29420"/>
                  <a:pt x="103704" y="29849"/>
                  <a:pt x="103704" y="30373"/>
                </a:cubicBezTo>
                <a:cubicBezTo>
                  <a:pt x="103704" y="30897"/>
                  <a:pt x="104132" y="31325"/>
                  <a:pt x="104656" y="31325"/>
                </a:cubicBezTo>
                <a:cubicBezTo>
                  <a:pt x="104704" y="31325"/>
                  <a:pt x="104751" y="31325"/>
                  <a:pt x="104787" y="31313"/>
                </a:cubicBezTo>
                <a:lnTo>
                  <a:pt x="123682" y="50054"/>
                </a:lnTo>
                <a:lnTo>
                  <a:pt x="130135" y="50054"/>
                </a:lnTo>
                <a:lnTo>
                  <a:pt x="150781" y="70533"/>
                </a:lnTo>
                <a:lnTo>
                  <a:pt x="151579" y="69723"/>
                </a:lnTo>
                <a:lnTo>
                  <a:pt x="130612" y="48923"/>
                </a:lnTo>
                <a:lnTo>
                  <a:pt x="124158" y="48923"/>
                </a:lnTo>
                <a:lnTo>
                  <a:pt x="105609" y="30504"/>
                </a:lnTo>
                <a:cubicBezTo>
                  <a:pt x="105609" y="30468"/>
                  <a:pt x="105620" y="30421"/>
                  <a:pt x="105620" y="30373"/>
                </a:cubicBezTo>
                <a:cubicBezTo>
                  <a:pt x="105620" y="29849"/>
                  <a:pt x="105192" y="29420"/>
                  <a:pt x="104668" y="29420"/>
                </a:cubicBezTo>
                <a:close/>
                <a:moveTo>
                  <a:pt x="76950" y="69854"/>
                </a:moveTo>
                <a:cubicBezTo>
                  <a:pt x="77248" y="69854"/>
                  <a:pt x="77486" y="70092"/>
                  <a:pt x="77486" y="70390"/>
                </a:cubicBezTo>
                <a:cubicBezTo>
                  <a:pt x="77486" y="70687"/>
                  <a:pt x="77248" y="70926"/>
                  <a:pt x="76950" y="70926"/>
                </a:cubicBezTo>
                <a:cubicBezTo>
                  <a:pt x="76653" y="70914"/>
                  <a:pt x="76414" y="70675"/>
                  <a:pt x="76414" y="70390"/>
                </a:cubicBezTo>
                <a:cubicBezTo>
                  <a:pt x="76414" y="70092"/>
                  <a:pt x="76653" y="69854"/>
                  <a:pt x="76950" y="69854"/>
                </a:cubicBezTo>
                <a:close/>
                <a:moveTo>
                  <a:pt x="119646" y="69366"/>
                </a:moveTo>
                <a:cubicBezTo>
                  <a:pt x="119122" y="69366"/>
                  <a:pt x="118694" y="69794"/>
                  <a:pt x="118694" y="70318"/>
                </a:cubicBezTo>
                <a:cubicBezTo>
                  <a:pt x="118694" y="70842"/>
                  <a:pt x="119122" y="71271"/>
                  <a:pt x="119646" y="71271"/>
                </a:cubicBezTo>
                <a:cubicBezTo>
                  <a:pt x="120170" y="71271"/>
                  <a:pt x="120599" y="70842"/>
                  <a:pt x="120599" y="70318"/>
                </a:cubicBezTo>
                <a:cubicBezTo>
                  <a:pt x="120599" y="69794"/>
                  <a:pt x="120170" y="69366"/>
                  <a:pt x="119646" y="69366"/>
                </a:cubicBezTo>
                <a:close/>
                <a:moveTo>
                  <a:pt x="50578" y="11811"/>
                </a:moveTo>
                <a:cubicBezTo>
                  <a:pt x="50054" y="11811"/>
                  <a:pt x="49625" y="12252"/>
                  <a:pt x="49625" y="12764"/>
                </a:cubicBezTo>
                <a:cubicBezTo>
                  <a:pt x="49625" y="13085"/>
                  <a:pt x="49768" y="13347"/>
                  <a:pt x="50006" y="13526"/>
                </a:cubicBezTo>
                <a:lnTo>
                  <a:pt x="50006" y="41505"/>
                </a:lnTo>
                <a:lnTo>
                  <a:pt x="30694" y="60984"/>
                </a:lnTo>
                <a:lnTo>
                  <a:pt x="14109" y="60984"/>
                </a:lnTo>
                <a:lnTo>
                  <a:pt x="3572" y="71616"/>
                </a:lnTo>
                <a:lnTo>
                  <a:pt x="4370" y="72414"/>
                </a:lnTo>
                <a:lnTo>
                  <a:pt x="14585" y="62139"/>
                </a:lnTo>
                <a:lnTo>
                  <a:pt x="31147" y="62139"/>
                </a:lnTo>
                <a:lnTo>
                  <a:pt x="31147" y="62115"/>
                </a:lnTo>
                <a:lnTo>
                  <a:pt x="51137" y="41981"/>
                </a:lnTo>
                <a:lnTo>
                  <a:pt x="51137" y="13526"/>
                </a:lnTo>
                <a:cubicBezTo>
                  <a:pt x="51376" y="13347"/>
                  <a:pt x="51530" y="13085"/>
                  <a:pt x="51530" y="12764"/>
                </a:cubicBezTo>
                <a:cubicBezTo>
                  <a:pt x="51530" y="12252"/>
                  <a:pt x="51090" y="11811"/>
                  <a:pt x="50578" y="11811"/>
                </a:cubicBezTo>
                <a:close/>
                <a:moveTo>
                  <a:pt x="29004" y="72259"/>
                </a:moveTo>
                <a:cubicBezTo>
                  <a:pt x="29301" y="72259"/>
                  <a:pt x="29540" y="72497"/>
                  <a:pt x="29540" y="72795"/>
                </a:cubicBezTo>
                <a:cubicBezTo>
                  <a:pt x="29540" y="73092"/>
                  <a:pt x="29301" y="73331"/>
                  <a:pt x="29004" y="73331"/>
                </a:cubicBezTo>
                <a:cubicBezTo>
                  <a:pt x="28706" y="73331"/>
                  <a:pt x="28468" y="73092"/>
                  <a:pt x="28468" y="72795"/>
                </a:cubicBezTo>
                <a:cubicBezTo>
                  <a:pt x="28492" y="72497"/>
                  <a:pt x="28730" y="72259"/>
                  <a:pt x="29004" y="72259"/>
                </a:cubicBezTo>
                <a:close/>
                <a:moveTo>
                  <a:pt x="29004" y="75771"/>
                </a:moveTo>
                <a:cubicBezTo>
                  <a:pt x="29301" y="75771"/>
                  <a:pt x="29540" y="76009"/>
                  <a:pt x="29540" y="76307"/>
                </a:cubicBezTo>
                <a:cubicBezTo>
                  <a:pt x="29540" y="76605"/>
                  <a:pt x="29301" y="76843"/>
                  <a:pt x="29004" y="76843"/>
                </a:cubicBezTo>
                <a:cubicBezTo>
                  <a:pt x="28706" y="76843"/>
                  <a:pt x="28468" y="76605"/>
                  <a:pt x="28468" y="76307"/>
                </a:cubicBezTo>
                <a:cubicBezTo>
                  <a:pt x="28492" y="76009"/>
                  <a:pt x="28730" y="75771"/>
                  <a:pt x="29004" y="75771"/>
                </a:cubicBezTo>
                <a:close/>
                <a:moveTo>
                  <a:pt x="123730" y="55185"/>
                </a:moveTo>
                <a:lnTo>
                  <a:pt x="123539" y="55388"/>
                </a:lnTo>
                <a:lnTo>
                  <a:pt x="140291" y="72104"/>
                </a:lnTo>
                <a:lnTo>
                  <a:pt x="140327" y="72152"/>
                </a:lnTo>
                <a:lnTo>
                  <a:pt x="144590" y="72152"/>
                </a:lnTo>
                <a:lnTo>
                  <a:pt x="149900" y="77462"/>
                </a:lnTo>
                <a:lnTo>
                  <a:pt x="150090" y="77260"/>
                </a:lnTo>
                <a:lnTo>
                  <a:pt x="144732" y="71902"/>
                </a:lnTo>
                <a:lnTo>
                  <a:pt x="144685" y="71854"/>
                </a:lnTo>
                <a:lnTo>
                  <a:pt x="140434" y="71854"/>
                </a:lnTo>
                <a:lnTo>
                  <a:pt x="123730" y="55185"/>
                </a:lnTo>
                <a:close/>
                <a:moveTo>
                  <a:pt x="124325" y="77486"/>
                </a:moveTo>
                <a:cubicBezTo>
                  <a:pt x="124623" y="77486"/>
                  <a:pt x="124861" y="77724"/>
                  <a:pt x="124861" y="78022"/>
                </a:cubicBezTo>
                <a:cubicBezTo>
                  <a:pt x="124861" y="78319"/>
                  <a:pt x="124623" y="78569"/>
                  <a:pt x="124325" y="78569"/>
                </a:cubicBezTo>
                <a:cubicBezTo>
                  <a:pt x="124039" y="78569"/>
                  <a:pt x="123801" y="78319"/>
                  <a:pt x="123801" y="78022"/>
                </a:cubicBezTo>
                <a:cubicBezTo>
                  <a:pt x="123801" y="77724"/>
                  <a:pt x="124028" y="77486"/>
                  <a:pt x="124325" y="77486"/>
                </a:cubicBezTo>
                <a:close/>
                <a:moveTo>
                  <a:pt x="82725" y="79141"/>
                </a:moveTo>
                <a:cubicBezTo>
                  <a:pt x="83022" y="79141"/>
                  <a:pt x="83261" y="79379"/>
                  <a:pt x="83261" y="79677"/>
                </a:cubicBezTo>
                <a:cubicBezTo>
                  <a:pt x="83261" y="79974"/>
                  <a:pt x="83022" y="80212"/>
                  <a:pt x="82725" y="80212"/>
                </a:cubicBezTo>
                <a:cubicBezTo>
                  <a:pt x="82427" y="80212"/>
                  <a:pt x="82189" y="79974"/>
                  <a:pt x="82189" y="79677"/>
                </a:cubicBezTo>
                <a:cubicBezTo>
                  <a:pt x="82189" y="79379"/>
                  <a:pt x="82427" y="79141"/>
                  <a:pt x="82725" y="79141"/>
                </a:cubicBezTo>
                <a:close/>
                <a:moveTo>
                  <a:pt x="68997" y="67163"/>
                </a:moveTo>
                <a:cubicBezTo>
                  <a:pt x="68556" y="67163"/>
                  <a:pt x="68175" y="67532"/>
                  <a:pt x="68175" y="67985"/>
                </a:cubicBezTo>
                <a:cubicBezTo>
                  <a:pt x="68175" y="68163"/>
                  <a:pt x="68235" y="68342"/>
                  <a:pt x="68342" y="68473"/>
                </a:cubicBezTo>
                <a:lnTo>
                  <a:pt x="65354" y="71699"/>
                </a:lnTo>
                <a:lnTo>
                  <a:pt x="65354" y="85094"/>
                </a:lnTo>
                <a:lnTo>
                  <a:pt x="65639" y="85094"/>
                </a:lnTo>
                <a:lnTo>
                  <a:pt x="65639" y="71807"/>
                </a:lnTo>
                <a:lnTo>
                  <a:pt x="68556" y="68663"/>
                </a:lnTo>
                <a:cubicBezTo>
                  <a:pt x="68687" y="68759"/>
                  <a:pt x="68830" y="68794"/>
                  <a:pt x="68997" y="68794"/>
                </a:cubicBezTo>
                <a:cubicBezTo>
                  <a:pt x="69004" y="68794"/>
                  <a:pt x="69011" y="68795"/>
                  <a:pt x="69019" y="68795"/>
                </a:cubicBezTo>
                <a:cubicBezTo>
                  <a:pt x="69461" y="68795"/>
                  <a:pt x="69818" y="68441"/>
                  <a:pt x="69818" y="67985"/>
                </a:cubicBezTo>
                <a:cubicBezTo>
                  <a:pt x="69818" y="67532"/>
                  <a:pt x="69449" y="67163"/>
                  <a:pt x="68997" y="67163"/>
                </a:cubicBezTo>
                <a:close/>
                <a:moveTo>
                  <a:pt x="70914" y="18931"/>
                </a:moveTo>
                <a:cubicBezTo>
                  <a:pt x="70473" y="18931"/>
                  <a:pt x="70104" y="19300"/>
                  <a:pt x="70104" y="19741"/>
                </a:cubicBezTo>
                <a:cubicBezTo>
                  <a:pt x="70104" y="20145"/>
                  <a:pt x="70402" y="20479"/>
                  <a:pt x="70771" y="20550"/>
                </a:cubicBezTo>
                <a:lnTo>
                  <a:pt x="70771" y="35790"/>
                </a:lnTo>
                <a:lnTo>
                  <a:pt x="68854" y="37731"/>
                </a:lnTo>
                <a:lnTo>
                  <a:pt x="68854" y="62258"/>
                </a:lnTo>
                <a:lnTo>
                  <a:pt x="60877" y="70247"/>
                </a:lnTo>
                <a:lnTo>
                  <a:pt x="60829" y="70294"/>
                </a:lnTo>
                <a:lnTo>
                  <a:pt x="60829" y="85118"/>
                </a:lnTo>
                <a:lnTo>
                  <a:pt x="61115" y="85118"/>
                </a:lnTo>
                <a:lnTo>
                  <a:pt x="61115" y="70414"/>
                </a:lnTo>
                <a:lnTo>
                  <a:pt x="69092" y="62413"/>
                </a:lnTo>
                <a:lnTo>
                  <a:pt x="69152" y="62353"/>
                </a:lnTo>
                <a:lnTo>
                  <a:pt x="69152" y="37850"/>
                </a:lnTo>
                <a:lnTo>
                  <a:pt x="71069" y="35909"/>
                </a:lnTo>
                <a:lnTo>
                  <a:pt x="71069" y="20550"/>
                </a:lnTo>
                <a:cubicBezTo>
                  <a:pt x="71450" y="20479"/>
                  <a:pt x="71735" y="20145"/>
                  <a:pt x="71735" y="19741"/>
                </a:cubicBezTo>
                <a:cubicBezTo>
                  <a:pt x="71735" y="19300"/>
                  <a:pt x="71366" y="18931"/>
                  <a:pt x="70914" y="18931"/>
                </a:cubicBezTo>
                <a:close/>
                <a:moveTo>
                  <a:pt x="68997" y="64460"/>
                </a:moveTo>
                <a:cubicBezTo>
                  <a:pt x="68556" y="64460"/>
                  <a:pt x="68175" y="64830"/>
                  <a:pt x="68175" y="65270"/>
                </a:cubicBezTo>
                <a:cubicBezTo>
                  <a:pt x="68175" y="65449"/>
                  <a:pt x="68235" y="65615"/>
                  <a:pt x="68330" y="65734"/>
                </a:cubicBezTo>
                <a:lnTo>
                  <a:pt x="63103" y="71009"/>
                </a:lnTo>
                <a:lnTo>
                  <a:pt x="63103" y="85118"/>
                </a:lnTo>
                <a:lnTo>
                  <a:pt x="63389" y="85118"/>
                </a:lnTo>
                <a:lnTo>
                  <a:pt x="63389" y="71128"/>
                </a:lnTo>
                <a:lnTo>
                  <a:pt x="68532" y="65961"/>
                </a:lnTo>
                <a:cubicBezTo>
                  <a:pt x="68675" y="66044"/>
                  <a:pt x="68830" y="66103"/>
                  <a:pt x="68997" y="66103"/>
                </a:cubicBezTo>
                <a:cubicBezTo>
                  <a:pt x="69449" y="66092"/>
                  <a:pt x="69818" y="65734"/>
                  <a:pt x="69818" y="65270"/>
                </a:cubicBezTo>
                <a:cubicBezTo>
                  <a:pt x="69818" y="64830"/>
                  <a:pt x="69449" y="64460"/>
                  <a:pt x="68997" y="64460"/>
                </a:cubicBezTo>
                <a:close/>
                <a:moveTo>
                  <a:pt x="29004" y="68306"/>
                </a:moveTo>
                <a:cubicBezTo>
                  <a:pt x="28694" y="68306"/>
                  <a:pt x="28432" y="68461"/>
                  <a:pt x="28242" y="68699"/>
                </a:cubicBezTo>
                <a:lnTo>
                  <a:pt x="17336" y="68699"/>
                </a:lnTo>
                <a:lnTo>
                  <a:pt x="0" y="86154"/>
                </a:lnTo>
                <a:lnTo>
                  <a:pt x="810" y="86951"/>
                </a:lnTo>
                <a:lnTo>
                  <a:pt x="17812" y="69830"/>
                </a:lnTo>
                <a:lnTo>
                  <a:pt x="28242" y="69830"/>
                </a:lnTo>
                <a:cubicBezTo>
                  <a:pt x="28432" y="70068"/>
                  <a:pt x="28694" y="70211"/>
                  <a:pt x="29004" y="70211"/>
                </a:cubicBezTo>
                <a:cubicBezTo>
                  <a:pt x="29528" y="70211"/>
                  <a:pt x="29956" y="69783"/>
                  <a:pt x="29956" y="69259"/>
                </a:cubicBezTo>
                <a:cubicBezTo>
                  <a:pt x="29956" y="68747"/>
                  <a:pt x="29528" y="68306"/>
                  <a:pt x="29004" y="68306"/>
                </a:cubicBezTo>
                <a:close/>
                <a:moveTo>
                  <a:pt x="16538" y="86642"/>
                </a:moveTo>
                <a:cubicBezTo>
                  <a:pt x="16836" y="86642"/>
                  <a:pt x="17074" y="86880"/>
                  <a:pt x="17074" y="87177"/>
                </a:cubicBezTo>
                <a:cubicBezTo>
                  <a:pt x="17074" y="87475"/>
                  <a:pt x="16836" y="87713"/>
                  <a:pt x="16538" y="87713"/>
                </a:cubicBezTo>
                <a:cubicBezTo>
                  <a:pt x="16240" y="87713"/>
                  <a:pt x="16002" y="87475"/>
                  <a:pt x="16002" y="87177"/>
                </a:cubicBezTo>
                <a:cubicBezTo>
                  <a:pt x="16002" y="86880"/>
                  <a:pt x="16240" y="86642"/>
                  <a:pt x="16538" y="86642"/>
                </a:cubicBezTo>
                <a:close/>
                <a:moveTo>
                  <a:pt x="71128" y="86927"/>
                </a:moveTo>
                <a:cubicBezTo>
                  <a:pt x="71426" y="86927"/>
                  <a:pt x="71664" y="87166"/>
                  <a:pt x="71664" y="87463"/>
                </a:cubicBezTo>
                <a:cubicBezTo>
                  <a:pt x="71664" y="87761"/>
                  <a:pt x="71426" y="87999"/>
                  <a:pt x="71128" y="87999"/>
                </a:cubicBezTo>
                <a:cubicBezTo>
                  <a:pt x="70830" y="87999"/>
                  <a:pt x="70592" y="87761"/>
                  <a:pt x="70592" y="87463"/>
                </a:cubicBezTo>
                <a:cubicBezTo>
                  <a:pt x="70592" y="87166"/>
                  <a:pt x="70830" y="86927"/>
                  <a:pt x="71128" y="86927"/>
                </a:cubicBezTo>
                <a:close/>
                <a:moveTo>
                  <a:pt x="71128" y="86630"/>
                </a:moveTo>
                <a:cubicBezTo>
                  <a:pt x="70676" y="86630"/>
                  <a:pt x="70307" y="86999"/>
                  <a:pt x="70307" y="87451"/>
                </a:cubicBezTo>
                <a:cubicBezTo>
                  <a:pt x="70307" y="87916"/>
                  <a:pt x="70664" y="88273"/>
                  <a:pt x="71128" y="88273"/>
                </a:cubicBezTo>
                <a:cubicBezTo>
                  <a:pt x="71569" y="88273"/>
                  <a:pt x="71950" y="87892"/>
                  <a:pt x="71950" y="87451"/>
                </a:cubicBezTo>
                <a:cubicBezTo>
                  <a:pt x="71950" y="86999"/>
                  <a:pt x="71569" y="86630"/>
                  <a:pt x="71128" y="86630"/>
                </a:cubicBezTo>
                <a:close/>
                <a:moveTo>
                  <a:pt x="14276" y="88928"/>
                </a:moveTo>
                <a:cubicBezTo>
                  <a:pt x="14573" y="88928"/>
                  <a:pt x="14811" y="89166"/>
                  <a:pt x="14811" y="89463"/>
                </a:cubicBezTo>
                <a:cubicBezTo>
                  <a:pt x="14811" y="89761"/>
                  <a:pt x="14573" y="89999"/>
                  <a:pt x="14276" y="89999"/>
                </a:cubicBezTo>
                <a:cubicBezTo>
                  <a:pt x="13978" y="89975"/>
                  <a:pt x="13740" y="89737"/>
                  <a:pt x="13740" y="89463"/>
                </a:cubicBezTo>
                <a:cubicBezTo>
                  <a:pt x="13740" y="89166"/>
                  <a:pt x="13978" y="88928"/>
                  <a:pt x="14276" y="88928"/>
                </a:cubicBezTo>
                <a:close/>
                <a:moveTo>
                  <a:pt x="29004" y="71961"/>
                </a:moveTo>
                <a:cubicBezTo>
                  <a:pt x="28599" y="71961"/>
                  <a:pt x="28277" y="72259"/>
                  <a:pt x="28206" y="72628"/>
                </a:cubicBezTo>
                <a:lnTo>
                  <a:pt x="18991" y="72628"/>
                </a:lnTo>
                <a:lnTo>
                  <a:pt x="1786" y="89975"/>
                </a:lnTo>
                <a:lnTo>
                  <a:pt x="2000" y="90178"/>
                </a:lnTo>
                <a:lnTo>
                  <a:pt x="19122" y="72914"/>
                </a:lnTo>
                <a:lnTo>
                  <a:pt x="28206" y="72914"/>
                </a:lnTo>
                <a:lnTo>
                  <a:pt x="28206" y="72926"/>
                </a:lnTo>
                <a:cubicBezTo>
                  <a:pt x="28277" y="73307"/>
                  <a:pt x="28611" y="73592"/>
                  <a:pt x="29004" y="73592"/>
                </a:cubicBezTo>
                <a:cubicBezTo>
                  <a:pt x="29456" y="73592"/>
                  <a:pt x="29825" y="73223"/>
                  <a:pt x="29825" y="72771"/>
                </a:cubicBezTo>
                <a:cubicBezTo>
                  <a:pt x="29825" y="72330"/>
                  <a:pt x="29456" y="71961"/>
                  <a:pt x="29004" y="71961"/>
                </a:cubicBezTo>
                <a:close/>
                <a:moveTo>
                  <a:pt x="71128" y="89880"/>
                </a:moveTo>
                <a:cubicBezTo>
                  <a:pt x="71426" y="89880"/>
                  <a:pt x="71664" y="90118"/>
                  <a:pt x="71664" y="90416"/>
                </a:cubicBezTo>
                <a:cubicBezTo>
                  <a:pt x="71664" y="90714"/>
                  <a:pt x="71426" y="90952"/>
                  <a:pt x="71128" y="90952"/>
                </a:cubicBezTo>
                <a:cubicBezTo>
                  <a:pt x="70830" y="90952"/>
                  <a:pt x="70592" y="90714"/>
                  <a:pt x="70592" y="90416"/>
                </a:cubicBezTo>
                <a:cubicBezTo>
                  <a:pt x="70592" y="90118"/>
                  <a:pt x="70830" y="89880"/>
                  <a:pt x="71128" y="89880"/>
                </a:cubicBezTo>
                <a:close/>
                <a:moveTo>
                  <a:pt x="71128" y="89583"/>
                </a:moveTo>
                <a:cubicBezTo>
                  <a:pt x="70676" y="89583"/>
                  <a:pt x="70307" y="89952"/>
                  <a:pt x="70307" y="90392"/>
                </a:cubicBezTo>
                <a:cubicBezTo>
                  <a:pt x="70307" y="90857"/>
                  <a:pt x="70664" y="91214"/>
                  <a:pt x="71128" y="91214"/>
                </a:cubicBezTo>
                <a:cubicBezTo>
                  <a:pt x="71569" y="91214"/>
                  <a:pt x="71950" y="90845"/>
                  <a:pt x="71950" y="90392"/>
                </a:cubicBezTo>
                <a:cubicBezTo>
                  <a:pt x="71950" y="89952"/>
                  <a:pt x="71569" y="89583"/>
                  <a:pt x="71128" y="89583"/>
                </a:cubicBezTo>
                <a:close/>
                <a:moveTo>
                  <a:pt x="12025" y="91178"/>
                </a:moveTo>
                <a:cubicBezTo>
                  <a:pt x="12323" y="91178"/>
                  <a:pt x="12561" y="91416"/>
                  <a:pt x="12561" y="91714"/>
                </a:cubicBezTo>
                <a:cubicBezTo>
                  <a:pt x="12561" y="92011"/>
                  <a:pt x="12323" y="92261"/>
                  <a:pt x="12025" y="92261"/>
                </a:cubicBezTo>
                <a:cubicBezTo>
                  <a:pt x="11728" y="92261"/>
                  <a:pt x="11490" y="92011"/>
                  <a:pt x="11490" y="91714"/>
                </a:cubicBezTo>
                <a:cubicBezTo>
                  <a:pt x="11490" y="91416"/>
                  <a:pt x="11728" y="91178"/>
                  <a:pt x="12025" y="91178"/>
                </a:cubicBezTo>
                <a:close/>
                <a:moveTo>
                  <a:pt x="29004" y="75474"/>
                </a:moveTo>
                <a:cubicBezTo>
                  <a:pt x="28599" y="75474"/>
                  <a:pt x="28277" y="75771"/>
                  <a:pt x="28206" y="76140"/>
                </a:cubicBezTo>
                <a:lnTo>
                  <a:pt x="20479" y="76140"/>
                </a:lnTo>
                <a:lnTo>
                  <a:pt x="3274" y="93500"/>
                </a:lnTo>
                <a:lnTo>
                  <a:pt x="3489" y="93702"/>
                </a:lnTo>
                <a:lnTo>
                  <a:pt x="20610" y="76438"/>
                </a:lnTo>
                <a:lnTo>
                  <a:pt x="28206" y="76438"/>
                </a:lnTo>
                <a:cubicBezTo>
                  <a:pt x="28277" y="76819"/>
                  <a:pt x="28611" y="77105"/>
                  <a:pt x="29004" y="77105"/>
                </a:cubicBezTo>
                <a:cubicBezTo>
                  <a:pt x="29456" y="77105"/>
                  <a:pt x="29825" y="76736"/>
                  <a:pt x="29825" y="76283"/>
                </a:cubicBezTo>
                <a:cubicBezTo>
                  <a:pt x="29825" y="75843"/>
                  <a:pt x="29456" y="75474"/>
                  <a:pt x="29004" y="75474"/>
                </a:cubicBezTo>
                <a:close/>
                <a:moveTo>
                  <a:pt x="50197" y="48625"/>
                </a:moveTo>
                <a:cubicBezTo>
                  <a:pt x="49756" y="48625"/>
                  <a:pt x="49387" y="48994"/>
                  <a:pt x="49387" y="49435"/>
                </a:cubicBezTo>
                <a:cubicBezTo>
                  <a:pt x="49387" y="49613"/>
                  <a:pt x="49447" y="49780"/>
                  <a:pt x="49530" y="49911"/>
                </a:cubicBezTo>
                <a:lnTo>
                  <a:pt x="40660" y="58841"/>
                </a:lnTo>
                <a:lnTo>
                  <a:pt x="40660" y="82629"/>
                </a:lnTo>
                <a:lnTo>
                  <a:pt x="28897" y="94476"/>
                </a:lnTo>
                <a:lnTo>
                  <a:pt x="29111" y="94667"/>
                </a:lnTo>
                <a:lnTo>
                  <a:pt x="40958" y="82736"/>
                </a:lnTo>
                <a:lnTo>
                  <a:pt x="40958" y="58960"/>
                </a:lnTo>
                <a:lnTo>
                  <a:pt x="49744" y="50113"/>
                </a:lnTo>
                <a:cubicBezTo>
                  <a:pt x="49875" y="50197"/>
                  <a:pt x="50042" y="50256"/>
                  <a:pt x="50197" y="50256"/>
                </a:cubicBezTo>
                <a:cubicBezTo>
                  <a:pt x="50661" y="50256"/>
                  <a:pt x="51018" y="49899"/>
                  <a:pt x="51018" y="49435"/>
                </a:cubicBezTo>
                <a:cubicBezTo>
                  <a:pt x="51018" y="48994"/>
                  <a:pt x="50649" y="48625"/>
                  <a:pt x="50197" y="48625"/>
                </a:cubicBezTo>
                <a:close/>
                <a:moveTo>
                  <a:pt x="51542" y="99108"/>
                </a:moveTo>
                <a:cubicBezTo>
                  <a:pt x="51840" y="99108"/>
                  <a:pt x="52078" y="99346"/>
                  <a:pt x="52078" y="99643"/>
                </a:cubicBezTo>
                <a:cubicBezTo>
                  <a:pt x="52078" y="99941"/>
                  <a:pt x="51840" y="100179"/>
                  <a:pt x="51542" y="100179"/>
                </a:cubicBezTo>
                <a:cubicBezTo>
                  <a:pt x="51245" y="100179"/>
                  <a:pt x="51006" y="99941"/>
                  <a:pt x="51006" y="99643"/>
                </a:cubicBezTo>
                <a:cubicBezTo>
                  <a:pt x="51006" y="99346"/>
                  <a:pt x="51245" y="99108"/>
                  <a:pt x="51542" y="99108"/>
                </a:cubicBezTo>
                <a:close/>
                <a:moveTo>
                  <a:pt x="105204" y="39029"/>
                </a:moveTo>
                <a:cubicBezTo>
                  <a:pt x="104763" y="39029"/>
                  <a:pt x="104394" y="39410"/>
                  <a:pt x="104394" y="39850"/>
                </a:cubicBezTo>
                <a:cubicBezTo>
                  <a:pt x="104394" y="40303"/>
                  <a:pt x="104763" y="40672"/>
                  <a:pt x="105204" y="40672"/>
                </a:cubicBezTo>
                <a:cubicBezTo>
                  <a:pt x="105382" y="40672"/>
                  <a:pt x="105549" y="40612"/>
                  <a:pt x="105668" y="40517"/>
                </a:cubicBezTo>
                <a:lnTo>
                  <a:pt x="142054" y="76831"/>
                </a:lnTo>
                <a:lnTo>
                  <a:pt x="142054" y="99108"/>
                </a:lnTo>
                <a:lnTo>
                  <a:pt x="143899" y="100965"/>
                </a:lnTo>
                <a:lnTo>
                  <a:pt x="150507" y="100965"/>
                </a:lnTo>
                <a:lnTo>
                  <a:pt x="150507" y="100679"/>
                </a:lnTo>
                <a:lnTo>
                  <a:pt x="144018" y="100679"/>
                </a:lnTo>
                <a:lnTo>
                  <a:pt x="142339" y="98988"/>
                </a:lnTo>
                <a:lnTo>
                  <a:pt x="142339" y="76724"/>
                </a:lnTo>
                <a:lnTo>
                  <a:pt x="105882" y="40315"/>
                </a:lnTo>
                <a:cubicBezTo>
                  <a:pt x="105966" y="40184"/>
                  <a:pt x="106025" y="40017"/>
                  <a:pt x="106025" y="39850"/>
                </a:cubicBezTo>
                <a:cubicBezTo>
                  <a:pt x="106025" y="39410"/>
                  <a:pt x="105656" y="39029"/>
                  <a:pt x="105204" y="39029"/>
                </a:cubicBezTo>
                <a:close/>
                <a:moveTo>
                  <a:pt x="59400" y="26003"/>
                </a:moveTo>
                <a:cubicBezTo>
                  <a:pt x="58948" y="26003"/>
                  <a:pt x="58579" y="26372"/>
                  <a:pt x="58579" y="26813"/>
                </a:cubicBezTo>
                <a:cubicBezTo>
                  <a:pt x="58579" y="27218"/>
                  <a:pt x="58877" y="27551"/>
                  <a:pt x="59246" y="27623"/>
                </a:cubicBezTo>
                <a:lnTo>
                  <a:pt x="59246" y="40505"/>
                </a:lnTo>
                <a:lnTo>
                  <a:pt x="57626" y="42148"/>
                </a:lnTo>
                <a:lnTo>
                  <a:pt x="57626" y="55138"/>
                </a:lnTo>
                <a:lnTo>
                  <a:pt x="48304" y="64496"/>
                </a:lnTo>
                <a:lnTo>
                  <a:pt x="48304" y="81332"/>
                </a:lnTo>
                <a:lnTo>
                  <a:pt x="28920" y="100834"/>
                </a:lnTo>
                <a:lnTo>
                  <a:pt x="29111" y="101024"/>
                </a:lnTo>
                <a:lnTo>
                  <a:pt x="48566" y="81486"/>
                </a:lnTo>
                <a:lnTo>
                  <a:pt x="48601" y="81439"/>
                </a:lnTo>
                <a:lnTo>
                  <a:pt x="48601" y="64603"/>
                </a:lnTo>
                <a:lnTo>
                  <a:pt x="57924" y="55245"/>
                </a:lnTo>
                <a:lnTo>
                  <a:pt x="57924" y="42255"/>
                </a:lnTo>
                <a:lnTo>
                  <a:pt x="59543" y="40612"/>
                </a:lnTo>
                <a:lnTo>
                  <a:pt x="59543" y="27623"/>
                </a:lnTo>
                <a:cubicBezTo>
                  <a:pt x="59936" y="27551"/>
                  <a:pt x="60210" y="27218"/>
                  <a:pt x="60210" y="26813"/>
                </a:cubicBezTo>
                <a:cubicBezTo>
                  <a:pt x="60210" y="26372"/>
                  <a:pt x="59841" y="26003"/>
                  <a:pt x="59400" y="26003"/>
                </a:cubicBezTo>
                <a:close/>
                <a:moveTo>
                  <a:pt x="12014" y="90904"/>
                </a:moveTo>
                <a:cubicBezTo>
                  <a:pt x="11561" y="90904"/>
                  <a:pt x="11192" y="91273"/>
                  <a:pt x="11192" y="91726"/>
                </a:cubicBezTo>
                <a:cubicBezTo>
                  <a:pt x="11192" y="92119"/>
                  <a:pt x="11490" y="92452"/>
                  <a:pt x="11859" y="92523"/>
                </a:cubicBezTo>
                <a:lnTo>
                  <a:pt x="11859" y="102465"/>
                </a:lnTo>
                <a:lnTo>
                  <a:pt x="11478" y="102858"/>
                </a:lnTo>
                <a:lnTo>
                  <a:pt x="5763" y="102858"/>
                </a:lnTo>
                <a:lnTo>
                  <a:pt x="5763" y="103132"/>
                </a:lnTo>
                <a:lnTo>
                  <a:pt x="11609" y="103132"/>
                </a:lnTo>
                <a:lnTo>
                  <a:pt x="12156" y="102572"/>
                </a:lnTo>
                <a:lnTo>
                  <a:pt x="12156" y="92523"/>
                </a:lnTo>
                <a:cubicBezTo>
                  <a:pt x="12549" y="92452"/>
                  <a:pt x="12835" y="92119"/>
                  <a:pt x="12835" y="91726"/>
                </a:cubicBezTo>
                <a:cubicBezTo>
                  <a:pt x="12835" y="91273"/>
                  <a:pt x="12454" y="90904"/>
                  <a:pt x="12014" y="90904"/>
                </a:cubicBezTo>
                <a:close/>
                <a:moveTo>
                  <a:pt x="88690" y="33218"/>
                </a:moveTo>
                <a:cubicBezTo>
                  <a:pt x="88237" y="33218"/>
                  <a:pt x="87868" y="33588"/>
                  <a:pt x="87868" y="34040"/>
                </a:cubicBezTo>
                <a:cubicBezTo>
                  <a:pt x="87868" y="34481"/>
                  <a:pt x="88237" y="34850"/>
                  <a:pt x="88690" y="34850"/>
                </a:cubicBezTo>
                <a:cubicBezTo>
                  <a:pt x="88868" y="34850"/>
                  <a:pt x="89023" y="34790"/>
                  <a:pt x="89142" y="34707"/>
                </a:cubicBezTo>
                <a:lnTo>
                  <a:pt x="105097" y="50625"/>
                </a:lnTo>
                <a:lnTo>
                  <a:pt x="105144" y="50673"/>
                </a:lnTo>
                <a:lnTo>
                  <a:pt x="112871" y="50673"/>
                </a:lnTo>
                <a:lnTo>
                  <a:pt x="139791" y="77557"/>
                </a:lnTo>
                <a:lnTo>
                  <a:pt x="139791" y="99822"/>
                </a:lnTo>
                <a:lnTo>
                  <a:pt x="143185" y="103191"/>
                </a:lnTo>
                <a:lnTo>
                  <a:pt x="150709" y="103191"/>
                </a:lnTo>
                <a:lnTo>
                  <a:pt x="150709" y="102918"/>
                </a:lnTo>
                <a:lnTo>
                  <a:pt x="143292" y="102918"/>
                </a:lnTo>
                <a:lnTo>
                  <a:pt x="140077" y="99703"/>
                </a:lnTo>
                <a:lnTo>
                  <a:pt x="140077" y="77414"/>
                </a:lnTo>
                <a:lnTo>
                  <a:pt x="113038" y="50423"/>
                </a:lnTo>
                <a:lnTo>
                  <a:pt x="112990" y="50375"/>
                </a:lnTo>
                <a:lnTo>
                  <a:pt x="105263" y="50375"/>
                </a:lnTo>
                <a:lnTo>
                  <a:pt x="89357" y="34492"/>
                </a:lnTo>
                <a:cubicBezTo>
                  <a:pt x="89440" y="34361"/>
                  <a:pt x="89499" y="34195"/>
                  <a:pt x="89499" y="34040"/>
                </a:cubicBezTo>
                <a:cubicBezTo>
                  <a:pt x="89499" y="33588"/>
                  <a:pt x="89130" y="33218"/>
                  <a:pt x="88690" y="33218"/>
                </a:cubicBezTo>
                <a:close/>
                <a:moveTo>
                  <a:pt x="62365" y="42982"/>
                </a:moveTo>
                <a:cubicBezTo>
                  <a:pt x="61913" y="42982"/>
                  <a:pt x="61544" y="43351"/>
                  <a:pt x="61544" y="43803"/>
                </a:cubicBezTo>
                <a:cubicBezTo>
                  <a:pt x="61544" y="44196"/>
                  <a:pt x="61841" y="44529"/>
                  <a:pt x="62210" y="44601"/>
                </a:cubicBezTo>
                <a:lnTo>
                  <a:pt x="62210" y="50268"/>
                </a:lnTo>
                <a:lnTo>
                  <a:pt x="59900" y="52590"/>
                </a:lnTo>
                <a:lnTo>
                  <a:pt x="59900" y="55852"/>
                </a:lnTo>
                <a:lnTo>
                  <a:pt x="50602" y="65199"/>
                </a:lnTo>
                <a:lnTo>
                  <a:pt x="50602" y="82046"/>
                </a:lnTo>
                <a:lnTo>
                  <a:pt x="28920" y="103834"/>
                </a:lnTo>
                <a:lnTo>
                  <a:pt x="29111" y="104025"/>
                </a:lnTo>
                <a:lnTo>
                  <a:pt x="50840" y="82213"/>
                </a:lnTo>
                <a:lnTo>
                  <a:pt x="50887" y="82165"/>
                </a:lnTo>
                <a:lnTo>
                  <a:pt x="50887" y="65318"/>
                </a:lnTo>
                <a:lnTo>
                  <a:pt x="60198" y="55959"/>
                </a:lnTo>
                <a:lnTo>
                  <a:pt x="60198" y="52697"/>
                </a:lnTo>
                <a:lnTo>
                  <a:pt x="62508" y="50375"/>
                </a:lnTo>
                <a:lnTo>
                  <a:pt x="62508" y="44601"/>
                </a:lnTo>
                <a:cubicBezTo>
                  <a:pt x="62901" y="44529"/>
                  <a:pt x="63175" y="44196"/>
                  <a:pt x="63175" y="43803"/>
                </a:cubicBezTo>
                <a:cubicBezTo>
                  <a:pt x="63175" y="43351"/>
                  <a:pt x="62806" y="42982"/>
                  <a:pt x="62365" y="42982"/>
                </a:cubicBezTo>
                <a:close/>
                <a:moveTo>
                  <a:pt x="14276" y="88630"/>
                </a:moveTo>
                <a:cubicBezTo>
                  <a:pt x="13823" y="88630"/>
                  <a:pt x="13454" y="88999"/>
                  <a:pt x="13454" y="89440"/>
                </a:cubicBezTo>
                <a:cubicBezTo>
                  <a:pt x="13454" y="89844"/>
                  <a:pt x="13752" y="90178"/>
                  <a:pt x="14121" y="90249"/>
                </a:cubicBezTo>
                <a:lnTo>
                  <a:pt x="14121" y="103168"/>
                </a:lnTo>
                <a:lnTo>
                  <a:pt x="12204" y="105096"/>
                </a:lnTo>
                <a:lnTo>
                  <a:pt x="5656" y="105096"/>
                </a:lnTo>
                <a:lnTo>
                  <a:pt x="5656" y="105382"/>
                </a:lnTo>
                <a:lnTo>
                  <a:pt x="12323" y="105382"/>
                </a:lnTo>
                <a:lnTo>
                  <a:pt x="14407" y="103287"/>
                </a:lnTo>
                <a:lnTo>
                  <a:pt x="14407" y="90249"/>
                </a:lnTo>
                <a:lnTo>
                  <a:pt x="14419" y="90249"/>
                </a:lnTo>
                <a:cubicBezTo>
                  <a:pt x="14811" y="90178"/>
                  <a:pt x="15097" y="89844"/>
                  <a:pt x="15097" y="89440"/>
                </a:cubicBezTo>
                <a:cubicBezTo>
                  <a:pt x="15097" y="88999"/>
                  <a:pt x="14716" y="88630"/>
                  <a:pt x="14276" y="88630"/>
                </a:cubicBezTo>
                <a:close/>
                <a:moveTo>
                  <a:pt x="65949" y="104680"/>
                </a:moveTo>
                <a:cubicBezTo>
                  <a:pt x="66246" y="104680"/>
                  <a:pt x="66485" y="104918"/>
                  <a:pt x="66485" y="105215"/>
                </a:cubicBezTo>
                <a:cubicBezTo>
                  <a:pt x="66485" y="105513"/>
                  <a:pt x="66246" y="105751"/>
                  <a:pt x="65949" y="105751"/>
                </a:cubicBezTo>
                <a:cubicBezTo>
                  <a:pt x="65651" y="105751"/>
                  <a:pt x="65413" y="105513"/>
                  <a:pt x="65413" y="105215"/>
                </a:cubicBezTo>
                <a:cubicBezTo>
                  <a:pt x="65413" y="104918"/>
                  <a:pt x="65651" y="104680"/>
                  <a:pt x="65949" y="104680"/>
                </a:cubicBezTo>
                <a:close/>
                <a:moveTo>
                  <a:pt x="50899" y="104918"/>
                </a:moveTo>
                <a:cubicBezTo>
                  <a:pt x="51197" y="104918"/>
                  <a:pt x="51435" y="105156"/>
                  <a:pt x="51435" y="105454"/>
                </a:cubicBezTo>
                <a:cubicBezTo>
                  <a:pt x="51435" y="105751"/>
                  <a:pt x="51197" y="105989"/>
                  <a:pt x="50899" y="105989"/>
                </a:cubicBezTo>
                <a:cubicBezTo>
                  <a:pt x="50602" y="105989"/>
                  <a:pt x="50364" y="105751"/>
                  <a:pt x="50364" y="105454"/>
                </a:cubicBezTo>
                <a:cubicBezTo>
                  <a:pt x="50364" y="105156"/>
                  <a:pt x="50602" y="104918"/>
                  <a:pt x="50899" y="104918"/>
                </a:cubicBezTo>
                <a:close/>
                <a:moveTo>
                  <a:pt x="66616" y="46149"/>
                </a:moveTo>
                <a:lnTo>
                  <a:pt x="66616" y="52042"/>
                </a:lnTo>
                <a:lnTo>
                  <a:pt x="52864" y="65853"/>
                </a:lnTo>
                <a:lnTo>
                  <a:pt x="52816" y="65901"/>
                </a:lnTo>
                <a:lnTo>
                  <a:pt x="52816" y="82748"/>
                </a:lnTo>
                <a:lnTo>
                  <a:pt x="28920" y="106751"/>
                </a:lnTo>
                <a:lnTo>
                  <a:pt x="29111" y="106942"/>
                </a:lnTo>
                <a:lnTo>
                  <a:pt x="53054" y="82915"/>
                </a:lnTo>
                <a:lnTo>
                  <a:pt x="53102" y="82867"/>
                </a:lnTo>
                <a:lnTo>
                  <a:pt x="53102" y="66020"/>
                </a:lnTo>
                <a:lnTo>
                  <a:pt x="66854" y="52209"/>
                </a:lnTo>
                <a:lnTo>
                  <a:pt x="66901" y="52161"/>
                </a:lnTo>
                <a:lnTo>
                  <a:pt x="66901" y="46149"/>
                </a:lnTo>
                <a:close/>
                <a:moveTo>
                  <a:pt x="16538" y="86368"/>
                </a:moveTo>
                <a:cubicBezTo>
                  <a:pt x="16085" y="86368"/>
                  <a:pt x="15716" y="86737"/>
                  <a:pt x="15716" y="87177"/>
                </a:cubicBezTo>
                <a:cubicBezTo>
                  <a:pt x="15716" y="87558"/>
                  <a:pt x="15966" y="87868"/>
                  <a:pt x="16312" y="87975"/>
                </a:cubicBezTo>
                <a:lnTo>
                  <a:pt x="16383" y="103894"/>
                </a:lnTo>
                <a:lnTo>
                  <a:pt x="12930" y="107382"/>
                </a:lnTo>
                <a:lnTo>
                  <a:pt x="5775" y="107382"/>
                </a:lnTo>
                <a:lnTo>
                  <a:pt x="5775" y="107656"/>
                </a:lnTo>
                <a:lnTo>
                  <a:pt x="13049" y="107656"/>
                </a:lnTo>
                <a:lnTo>
                  <a:pt x="16669" y="104013"/>
                </a:lnTo>
                <a:lnTo>
                  <a:pt x="16597" y="87987"/>
                </a:lnTo>
                <a:cubicBezTo>
                  <a:pt x="17014" y="87951"/>
                  <a:pt x="17359" y="87594"/>
                  <a:pt x="17359" y="87177"/>
                </a:cubicBezTo>
                <a:cubicBezTo>
                  <a:pt x="17359" y="86737"/>
                  <a:pt x="16978" y="86368"/>
                  <a:pt x="16538" y="86368"/>
                </a:cubicBezTo>
                <a:close/>
                <a:moveTo>
                  <a:pt x="68199" y="106942"/>
                </a:moveTo>
                <a:cubicBezTo>
                  <a:pt x="68497" y="106942"/>
                  <a:pt x="68735" y="107180"/>
                  <a:pt x="68735" y="107478"/>
                </a:cubicBezTo>
                <a:cubicBezTo>
                  <a:pt x="68735" y="107775"/>
                  <a:pt x="68497" y="108013"/>
                  <a:pt x="68199" y="108013"/>
                </a:cubicBezTo>
                <a:cubicBezTo>
                  <a:pt x="67901" y="108013"/>
                  <a:pt x="67663" y="107775"/>
                  <a:pt x="67663" y="107478"/>
                </a:cubicBezTo>
                <a:cubicBezTo>
                  <a:pt x="67663" y="107180"/>
                  <a:pt x="67901" y="106942"/>
                  <a:pt x="68199" y="106942"/>
                </a:cubicBezTo>
                <a:close/>
                <a:moveTo>
                  <a:pt x="60734" y="107049"/>
                </a:moveTo>
                <a:cubicBezTo>
                  <a:pt x="60222" y="107049"/>
                  <a:pt x="59781" y="107478"/>
                  <a:pt x="59781" y="108001"/>
                </a:cubicBezTo>
                <a:cubicBezTo>
                  <a:pt x="59781" y="108525"/>
                  <a:pt x="60222" y="108954"/>
                  <a:pt x="60734" y="108954"/>
                </a:cubicBezTo>
                <a:cubicBezTo>
                  <a:pt x="61258" y="108954"/>
                  <a:pt x="61686" y="108525"/>
                  <a:pt x="61686" y="108001"/>
                </a:cubicBezTo>
                <a:cubicBezTo>
                  <a:pt x="61710" y="107466"/>
                  <a:pt x="61270" y="107049"/>
                  <a:pt x="60734" y="107049"/>
                </a:cubicBezTo>
                <a:close/>
                <a:moveTo>
                  <a:pt x="70461" y="109228"/>
                </a:moveTo>
                <a:cubicBezTo>
                  <a:pt x="70759" y="109228"/>
                  <a:pt x="70997" y="109466"/>
                  <a:pt x="70997" y="109764"/>
                </a:cubicBezTo>
                <a:cubicBezTo>
                  <a:pt x="70997" y="110061"/>
                  <a:pt x="70759" y="110299"/>
                  <a:pt x="70461" y="110299"/>
                </a:cubicBezTo>
                <a:cubicBezTo>
                  <a:pt x="70164" y="110299"/>
                  <a:pt x="69926" y="110061"/>
                  <a:pt x="69926" y="109764"/>
                </a:cubicBezTo>
                <a:cubicBezTo>
                  <a:pt x="69926" y="109466"/>
                  <a:pt x="70164" y="109228"/>
                  <a:pt x="70461" y="109228"/>
                </a:cubicBezTo>
                <a:close/>
                <a:moveTo>
                  <a:pt x="60734" y="110442"/>
                </a:moveTo>
                <a:cubicBezTo>
                  <a:pt x="61032" y="110442"/>
                  <a:pt x="61270" y="110680"/>
                  <a:pt x="61270" y="110978"/>
                </a:cubicBezTo>
                <a:cubicBezTo>
                  <a:pt x="61270" y="111276"/>
                  <a:pt x="61032" y="111514"/>
                  <a:pt x="60734" y="111514"/>
                </a:cubicBezTo>
                <a:cubicBezTo>
                  <a:pt x="60436" y="111514"/>
                  <a:pt x="60198" y="111276"/>
                  <a:pt x="60198" y="110978"/>
                </a:cubicBezTo>
                <a:cubicBezTo>
                  <a:pt x="60198" y="110680"/>
                  <a:pt x="60436" y="110442"/>
                  <a:pt x="60734" y="110442"/>
                </a:cubicBezTo>
                <a:close/>
                <a:moveTo>
                  <a:pt x="32933" y="66020"/>
                </a:moveTo>
                <a:cubicBezTo>
                  <a:pt x="32492" y="66020"/>
                  <a:pt x="32111" y="66389"/>
                  <a:pt x="32111" y="66842"/>
                </a:cubicBezTo>
                <a:cubicBezTo>
                  <a:pt x="32111" y="67235"/>
                  <a:pt x="32409" y="67568"/>
                  <a:pt x="32790" y="67639"/>
                </a:cubicBezTo>
                <a:lnTo>
                  <a:pt x="32790" y="79772"/>
                </a:lnTo>
                <a:lnTo>
                  <a:pt x="20907" y="91738"/>
                </a:lnTo>
                <a:lnTo>
                  <a:pt x="20907" y="107001"/>
                </a:lnTo>
                <a:lnTo>
                  <a:pt x="16609" y="111335"/>
                </a:lnTo>
                <a:lnTo>
                  <a:pt x="5060" y="111335"/>
                </a:lnTo>
                <a:lnTo>
                  <a:pt x="5060" y="111621"/>
                </a:lnTo>
                <a:lnTo>
                  <a:pt x="16740" y="111621"/>
                </a:lnTo>
                <a:lnTo>
                  <a:pt x="21205" y="107120"/>
                </a:lnTo>
                <a:lnTo>
                  <a:pt x="21205" y="91857"/>
                </a:lnTo>
                <a:lnTo>
                  <a:pt x="33088" y="79891"/>
                </a:lnTo>
                <a:lnTo>
                  <a:pt x="33088" y="67639"/>
                </a:lnTo>
                <a:cubicBezTo>
                  <a:pt x="33469" y="67568"/>
                  <a:pt x="33754" y="67235"/>
                  <a:pt x="33754" y="66842"/>
                </a:cubicBezTo>
                <a:cubicBezTo>
                  <a:pt x="33754" y="66389"/>
                  <a:pt x="33385" y="66020"/>
                  <a:pt x="32933" y="66020"/>
                </a:cubicBezTo>
                <a:close/>
                <a:moveTo>
                  <a:pt x="60734" y="110180"/>
                </a:moveTo>
                <a:cubicBezTo>
                  <a:pt x="60293" y="110180"/>
                  <a:pt x="59924" y="110549"/>
                  <a:pt x="59924" y="110990"/>
                </a:cubicBezTo>
                <a:cubicBezTo>
                  <a:pt x="59924" y="111442"/>
                  <a:pt x="60293" y="111811"/>
                  <a:pt x="60734" y="111811"/>
                </a:cubicBezTo>
                <a:cubicBezTo>
                  <a:pt x="61186" y="111811"/>
                  <a:pt x="61555" y="111442"/>
                  <a:pt x="61555" y="110990"/>
                </a:cubicBezTo>
                <a:cubicBezTo>
                  <a:pt x="61555" y="110538"/>
                  <a:pt x="61198" y="110180"/>
                  <a:pt x="60734" y="110180"/>
                </a:cubicBezTo>
                <a:close/>
                <a:moveTo>
                  <a:pt x="50899" y="111942"/>
                </a:moveTo>
                <a:cubicBezTo>
                  <a:pt x="51197" y="111942"/>
                  <a:pt x="51435" y="112181"/>
                  <a:pt x="51435" y="112478"/>
                </a:cubicBezTo>
                <a:cubicBezTo>
                  <a:pt x="51435" y="112776"/>
                  <a:pt x="51197" y="113014"/>
                  <a:pt x="50899" y="113014"/>
                </a:cubicBezTo>
                <a:cubicBezTo>
                  <a:pt x="50602" y="113014"/>
                  <a:pt x="50364" y="112776"/>
                  <a:pt x="50364" y="112478"/>
                </a:cubicBezTo>
                <a:cubicBezTo>
                  <a:pt x="50364" y="112181"/>
                  <a:pt x="50602" y="111942"/>
                  <a:pt x="50899" y="111942"/>
                </a:cubicBezTo>
                <a:close/>
                <a:moveTo>
                  <a:pt x="35207" y="63722"/>
                </a:moveTo>
                <a:cubicBezTo>
                  <a:pt x="34766" y="63722"/>
                  <a:pt x="34397" y="64103"/>
                  <a:pt x="34397" y="64544"/>
                </a:cubicBezTo>
                <a:cubicBezTo>
                  <a:pt x="34397" y="64949"/>
                  <a:pt x="34695" y="65270"/>
                  <a:pt x="35064" y="65353"/>
                </a:cubicBezTo>
                <a:lnTo>
                  <a:pt x="35064" y="80498"/>
                </a:lnTo>
                <a:lnTo>
                  <a:pt x="23182" y="92464"/>
                </a:lnTo>
                <a:lnTo>
                  <a:pt x="23182" y="107740"/>
                </a:lnTo>
                <a:lnTo>
                  <a:pt x="17371" y="113597"/>
                </a:lnTo>
                <a:lnTo>
                  <a:pt x="5060" y="113597"/>
                </a:lnTo>
                <a:lnTo>
                  <a:pt x="5060" y="113883"/>
                </a:lnTo>
                <a:lnTo>
                  <a:pt x="17502" y="113883"/>
                </a:lnTo>
                <a:lnTo>
                  <a:pt x="23503" y="107835"/>
                </a:lnTo>
                <a:lnTo>
                  <a:pt x="23503" y="92571"/>
                </a:lnTo>
                <a:lnTo>
                  <a:pt x="23479" y="92571"/>
                </a:lnTo>
                <a:lnTo>
                  <a:pt x="35362" y="80605"/>
                </a:lnTo>
                <a:lnTo>
                  <a:pt x="35362" y="65353"/>
                </a:lnTo>
                <a:cubicBezTo>
                  <a:pt x="35755" y="65270"/>
                  <a:pt x="36028" y="64949"/>
                  <a:pt x="36028" y="64544"/>
                </a:cubicBezTo>
                <a:cubicBezTo>
                  <a:pt x="36028" y="64103"/>
                  <a:pt x="35659" y="63722"/>
                  <a:pt x="35207" y="63722"/>
                </a:cubicBezTo>
                <a:close/>
                <a:moveTo>
                  <a:pt x="60734" y="113395"/>
                </a:moveTo>
                <a:cubicBezTo>
                  <a:pt x="61032" y="113395"/>
                  <a:pt x="61270" y="113633"/>
                  <a:pt x="61270" y="113931"/>
                </a:cubicBezTo>
                <a:cubicBezTo>
                  <a:pt x="61270" y="114228"/>
                  <a:pt x="61032" y="114467"/>
                  <a:pt x="60734" y="114467"/>
                </a:cubicBezTo>
                <a:cubicBezTo>
                  <a:pt x="60436" y="114467"/>
                  <a:pt x="60198" y="114228"/>
                  <a:pt x="60198" y="113931"/>
                </a:cubicBezTo>
                <a:cubicBezTo>
                  <a:pt x="60198" y="113633"/>
                  <a:pt x="60436" y="113395"/>
                  <a:pt x="60734" y="113395"/>
                </a:cubicBezTo>
                <a:close/>
                <a:moveTo>
                  <a:pt x="60734" y="113121"/>
                </a:moveTo>
                <a:cubicBezTo>
                  <a:pt x="60293" y="113121"/>
                  <a:pt x="59924" y="113490"/>
                  <a:pt x="59924" y="113943"/>
                </a:cubicBezTo>
                <a:cubicBezTo>
                  <a:pt x="59924" y="114383"/>
                  <a:pt x="60293" y="114764"/>
                  <a:pt x="60734" y="114764"/>
                </a:cubicBezTo>
                <a:cubicBezTo>
                  <a:pt x="61186" y="114764"/>
                  <a:pt x="61555" y="114383"/>
                  <a:pt x="61555" y="113943"/>
                </a:cubicBezTo>
                <a:cubicBezTo>
                  <a:pt x="61555" y="113478"/>
                  <a:pt x="61198" y="113121"/>
                  <a:pt x="60734" y="113121"/>
                </a:cubicBezTo>
                <a:close/>
                <a:moveTo>
                  <a:pt x="50899" y="114919"/>
                </a:moveTo>
                <a:cubicBezTo>
                  <a:pt x="51197" y="114919"/>
                  <a:pt x="51435" y="115157"/>
                  <a:pt x="51435" y="115455"/>
                </a:cubicBezTo>
                <a:cubicBezTo>
                  <a:pt x="51435" y="115752"/>
                  <a:pt x="51197" y="115991"/>
                  <a:pt x="50899" y="115991"/>
                </a:cubicBezTo>
                <a:cubicBezTo>
                  <a:pt x="50602" y="115991"/>
                  <a:pt x="50364" y="115752"/>
                  <a:pt x="50364" y="115455"/>
                </a:cubicBezTo>
                <a:cubicBezTo>
                  <a:pt x="50364" y="115157"/>
                  <a:pt x="50602" y="114919"/>
                  <a:pt x="50899" y="114919"/>
                </a:cubicBezTo>
                <a:close/>
                <a:moveTo>
                  <a:pt x="37433" y="61484"/>
                </a:moveTo>
                <a:cubicBezTo>
                  <a:pt x="36981" y="61484"/>
                  <a:pt x="36612" y="61853"/>
                  <a:pt x="36612" y="62293"/>
                </a:cubicBezTo>
                <a:cubicBezTo>
                  <a:pt x="36612" y="62698"/>
                  <a:pt x="36909" y="63032"/>
                  <a:pt x="37279" y="63103"/>
                </a:cubicBezTo>
                <a:lnTo>
                  <a:pt x="37279" y="81189"/>
                </a:lnTo>
                <a:lnTo>
                  <a:pt x="25408" y="93154"/>
                </a:lnTo>
                <a:lnTo>
                  <a:pt x="25408" y="108418"/>
                </a:lnTo>
                <a:lnTo>
                  <a:pt x="18038" y="115848"/>
                </a:lnTo>
                <a:lnTo>
                  <a:pt x="5060" y="115848"/>
                </a:lnTo>
                <a:lnTo>
                  <a:pt x="5060" y="116133"/>
                </a:lnTo>
                <a:lnTo>
                  <a:pt x="18169" y="116133"/>
                </a:lnTo>
                <a:lnTo>
                  <a:pt x="25706" y="108537"/>
                </a:lnTo>
                <a:lnTo>
                  <a:pt x="25706" y="93273"/>
                </a:lnTo>
                <a:lnTo>
                  <a:pt x="37576" y="81308"/>
                </a:lnTo>
                <a:lnTo>
                  <a:pt x="37576" y="63103"/>
                </a:lnTo>
                <a:cubicBezTo>
                  <a:pt x="37969" y="63032"/>
                  <a:pt x="38255" y="62698"/>
                  <a:pt x="38255" y="62293"/>
                </a:cubicBezTo>
                <a:cubicBezTo>
                  <a:pt x="38255" y="61853"/>
                  <a:pt x="37874" y="61484"/>
                  <a:pt x="37433" y="61484"/>
                </a:cubicBezTo>
                <a:close/>
                <a:moveTo>
                  <a:pt x="50899" y="117872"/>
                </a:moveTo>
                <a:cubicBezTo>
                  <a:pt x="51197" y="117872"/>
                  <a:pt x="51435" y="118110"/>
                  <a:pt x="51435" y="118408"/>
                </a:cubicBezTo>
                <a:cubicBezTo>
                  <a:pt x="51435" y="118705"/>
                  <a:pt x="51197" y="118943"/>
                  <a:pt x="50899" y="118943"/>
                </a:cubicBezTo>
                <a:cubicBezTo>
                  <a:pt x="50602" y="118943"/>
                  <a:pt x="50364" y="118705"/>
                  <a:pt x="50364" y="118408"/>
                </a:cubicBezTo>
                <a:cubicBezTo>
                  <a:pt x="50364" y="118110"/>
                  <a:pt x="50602" y="117872"/>
                  <a:pt x="50899" y="117872"/>
                </a:cubicBezTo>
                <a:close/>
                <a:moveTo>
                  <a:pt x="10192" y="120551"/>
                </a:moveTo>
                <a:cubicBezTo>
                  <a:pt x="9680" y="120551"/>
                  <a:pt x="9239" y="120979"/>
                  <a:pt x="9239" y="121503"/>
                </a:cubicBezTo>
                <a:cubicBezTo>
                  <a:pt x="9239" y="122027"/>
                  <a:pt x="9680" y="122456"/>
                  <a:pt x="10192" y="122456"/>
                </a:cubicBezTo>
                <a:cubicBezTo>
                  <a:pt x="10728" y="122456"/>
                  <a:pt x="11144" y="122027"/>
                  <a:pt x="11144" y="121503"/>
                </a:cubicBezTo>
                <a:cubicBezTo>
                  <a:pt x="11144" y="120979"/>
                  <a:pt x="10716" y="120551"/>
                  <a:pt x="10192" y="120551"/>
                </a:cubicBezTo>
                <a:close/>
                <a:moveTo>
                  <a:pt x="12454" y="120551"/>
                </a:moveTo>
                <a:cubicBezTo>
                  <a:pt x="11942" y="120551"/>
                  <a:pt x="11502" y="120979"/>
                  <a:pt x="11502" y="121503"/>
                </a:cubicBezTo>
                <a:cubicBezTo>
                  <a:pt x="11502" y="122027"/>
                  <a:pt x="11942" y="122456"/>
                  <a:pt x="12454" y="122456"/>
                </a:cubicBezTo>
                <a:cubicBezTo>
                  <a:pt x="12978" y="122456"/>
                  <a:pt x="13407" y="122027"/>
                  <a:pt x="13407" y="121503"/>
                </a:cubicBezTo>
                <a:cubicBezTo>
                  <a:pt x="13407" y="120979"/>
                  <a:pt x="12978" y="120551"/>
                  <a:pt x="12454" y="120551"/>
                </a:cubicBezTo>
                <a:close/>
                <a:moveTo>
                  <a:pt x="14716" y="120551"/>
                </a:moveTo>
                <a:cubicBezTo>
                  <a:pt x="14204" y="120551"/>
                  <a:pt x="13764" y="120979"/>
                  <a:pt x="13764" y="121503"/>
                </a:cubicBezTo>
                <a:cubicBezTo>
                  <a:pt x="13764" y="122027"/>
                  <a:pt x="14204" y="122456"/>
                  <a:pt x="14716" y="122456"/>
                </a:cubicBezTo>
                <a:cubicBezTo>
                  <a:pt x="15240" y="122456"/>
                  <a:pt x="15669" y="122027"/>
                  <a:pt x="15669" y="121503"/>
                </a:cubicBezTo>
                <a:cubicBezTo>
                  <a:pt x="15669" y="120979"/>
                  <a:pt x="15240" y="120551"/>
                  <a:pt x="14716" y="120551"/>
                </a:cubicBezTo>
                <a:close/>
                <a:moveTo>
                  <a:pt x="53804" y="124611"/>
                </a:moveTo>
                <a:cubicBezTo>
                  <a:pt x="54102" y="124611"/>
                  <a:pt x="54340" y="124849"/>
                  <a:pt x="54340" y="125146"/>
                </a:cubicBezTo>
                <a:cubicBezTo>
                  <a:pt x="54340" y="125444"/>
                  <a:pt x="54102" y="125682"/>
                  <a:pt x="53804" y="125682"/>
                </a:cubicBezTo>
                <a:cubicBezTo>
                  <a:pt x="53507" y="125682"/>
                  <a:pt x="53269" y="125444"/>
                  <a:pt x="53269" y="125146"/>
                </a:cubicBezTo>
                <a:cubicBezTo>
                  <a:pt x="53269" y="124849"/>
                  <a:pt x="53507" y="124611"/>
                  <a:pt x="53804" y="124611"/>
                </a:cubicBezTo>
                <a:close/>
                <a:moveTo>
                  <a:pt x="10216" y="125789"/>
                </a:moveTo>
                <a:cubicBezTo>
                  <a:pt x="10513" y="125789"/>
                  <a:pt x="10751" y="126028"/>
                  <a:pt x="10751" y="126325"/>
                </a:cubicBezTo>
                <a:cubicBezTo>
                  <a:pt x="10751" y="126623"/>
                  <a:pt x="10513" y="126861"/>
                  <a:pt x="10216" y="126861"/>
                </a:cubicBezTo>
                <a:cubicBezTo>
                  <a:pt x="9918" y="126861"/>
                  <a:pt x="9680" y="126623"/>
                  <a:pt x="9680" y="126325"/>
                </a:cubicBezTo>
                <a:cubicBezTo>
                  <a:pt x="9680" y="126028"/>
                  <a:pt x="9918" y="125789"/>
                  <a:pt x="10216" y="125789"/>
                </a:cubicBezTo>
                <a:close/>
                <a:moveTo>
                  <a:pt x="12454" y="125789"/>
                </a:moveTo>
                <a:cubicBezTo>
                  <a:pt x="12752" y="125789"/>
                  <a:pt x="12990" y="126028"/>
                  <a:pt x="12990" y="126325"/>
                </a:cubicBezTo>
                <a:cubicBezTo>
                  <a:pt x="12990" y="126623"/>
                  <a:pt x="12752" y="126861"/>
                  <a:pt x="12454" y="126861"/>
                </a:cubicBezTo>
                <a:cubicBezTo>
                  <a:pt x="12156" y="126861"/>
                  <a:pt x="11918" y="126623"/>
                  <a:pt x="11918" y="126325"/>
                </a:cubicBezTo>
                <a:cubicBezTo>
                  <a:pt x="11918" y="126028"/>
                  <a:pt x="12156" y="125789"/>
                  <a:pt x="12454" y="125789"/>
                </a:cubicBezTo>
                <a:close/>
                <a:moveTo>
                  <a:pt x="14716" y="125789"/>
                </a:moveTo>
                <a:cubicBezTo>
                  <a:pt x="15014" y="125789"/>
                  <a:pt x="15252" y="126028"/>
                  <a:pt x="15252" y="126325"/>
                </a:cubicBezTo>
                <a:cubicBezTo>
                  <a:pt x="15252" y="126623"/>
                  <a:pt x="15014" y="126861"/>
                  <a:pt x="14716" y="126861"/>
                </a:cubicBezTo>
                <a:cubicBezTo>
                  <a:pt x="14419" y="126861"/>
                  <a:pt x="14180" y="126623"/>
                  <a:pt x="14180" y="126325"/>
                </a:cubicBezTo>
                <a:cubicBezTo>
                  <a:pt x="14180" y="126028"/>
                  <a:pt x="14419" y="125789"/>
                  <a:pt x="14716" y="125789"/>
                </a:cubicBezTo>
                <a:close/>
                <a:moveTo>
                  <a:pt x="50887" y="125897"/>
                </a:moveTo>
                <a:cubicBezTo>
                  <a:pt x="51185" y="125897"/>
                  <a:pt x="51423" y="126135"/>
                  <a:pt x="51423" y="126432"/>
                </a:cubicBezTo>
                <a:cubicBezTo>
                  <a:pt x="51423" y="126730"/>
                  <a:pt x="51185" y="126968"/>
                  <a:pt x="50887" y="126968"/>
                </a:cubicBezTo>
                <a:cubicBezTo>
                  <a:pt x="50590" y="126968"/>
                  <a:pt x="50352" y="126730"/>
                  <a:pt x="50352" y="126432"/>
                </a:cubicBezTo>
                <a:cubicBezTo>
                  <a:pt x="50352" y="126135"/>
                  <a:pt x="50590" y="125897"/>
                  <a:pt x="50887" y="125897"/>
                </a:cubicBezTo>
                <a:close/>
                <a:moveTo>
                  <a:pt x="56067" y="126849"/>
                </a:moveTo>
                <a:cubicBezTo>
                  <a:pt x="56364" y="126849"/>
                  <a:pt x="56602" y="127087"/>
                  <a:pt x="56602" y="127385"/>
                </a:cubicBezTo>
                <a:cubicBezTo>
                  <a:pt x="56602" y="127682"/>
                  <a:pt x="56364" y="127921"/>
                  <a:pt x="56067" y="127921"/>
                </a:cubicBezTo>
                <a:cubicBezTo>
                  <a:pt x="55769" y="127921"/>
                  <a:pt x="55531" y="127682"/>
                  <a:pt x="55531" y="127385"/>
                </a:cubicBezTo>
                <a:cubicBezTo>
                  <a:pt x="55531" y="127087"/>
                  <a:pt x="55769" y="126849"/>
                  <a:pt x="56067" y="126849"/>
                </a:cubicBezTo>
                <a:close/>
                <a:moveTo>
                  <a:pt x="58317" y="129087"/>
                </a:moveTo>
                <a:cubicBezTo>
                  <a:pt x="58615" y="129087"/>
                  <a:pt x="58853" y="129326"/>
                  <a:pt x="58853" y="129623"/>
                </a:cubicBezTo>
                <a:cubicBezTo>
                  <a:pt x="58853" y="129921"/>
                  <a:pt x="58615" y="130159"/>
                  <a:pt x="58317" y="130159"/>
                </a:cubicBezTo>
                <a:cubicBezTo>
                  <a:pt x="58019" y="130159"/>
                  <a:pt x="57781" y="129921"/>
                  <a:pt x="57781" y="129623"/>
                </a:cubicBezTo>
                <a:cubicBezTo>
                  <a:pt x="57781" y="129326"/>
                  <a:pt x="58019" y="129087"/>
                  <a:pt x="58317" y="129087"/>
                </a:cubicBezTo>
                <a:close/>
                <a:moveTo>
                  <a:pt x="142042" y="105656"/>
                </a:moveTo>
                <a:lnTo>
                  <a:pt x="142042" y="115657"/>
                </a:lnTo>
                <a:lnTo>
                  <a:pt x="157829" y="131409"/>
                </a:lnTo>
                <a:lnTo>
                  <a:pt x="158032" y="131207"/>
                </a:lnTo>
                <a:lnTo>
                  <a:pt x="142327" y="115538"/>
                </a:lnTo>
                <a:lnTo>
                  <a:pt x="142327" y="105656"/>
                </a:lnTo>
                <a:close/>
                <a:moveTo>
                  <a:pt x="139791" y="103406"/>
                </a:moveTo>
                <a:lnTo>
                  <a:pt x="139791" y="116372"/>
                </a:lnTo>
                <a:lnTo>
                  <a:pt x="155591" y="132124"/>
                </a:lnTo>
                <a:lnTo>
                  <a:pt x="155781" y="131921"/>
                </a:lnTo>
                <a:lnTo>
                  <a:pt x="140077" y="116253"/>
                </a:lnTo>
                <a:lnTo>
                  <a:pt x="140077" y="103406"/>
                </a:lnTo>
                <a:close/>
                <a:moveTo>
                  <a:pt x="87201" y="34683"/>
                </a:moveTo>
                <a:cubicBezTo>
                  <a:pt x="86749" y="34683"/>
                  <a:pt x="86380" y="35064"/>
                  <a:pt x="86380" y="35504"/>
                </a:cubicBezTo>
                <a:cubicBezTo>
                  <a:pt x="86380" y="35957"/>
                  <a:pt x="86749" y="36326"/>
                  <a:pt x="87201" y="36326"/>
                </a:cubicBezTo>
                <a:cubicBezTo>
                  <a:pt x="87380" y="36326"/>
                  <a:pt x="87523" y="36266"/>
                  <a:pt x="87654" y="36171"/>
                </a:cubicBezTo>
                <a:lnTo>
                  <a:pt x="104370" y="52876"/>
                </a:lnTo>
                <a:lnTo>
                  <a:pt x="104418" y="52923"/>
                </a:lnTo>
                <a:lnTo>
                  <a:pt x="112145" y="52923"/>
                </a:lnTo>
                <a:lnTo>
                  <a:pt x="137517" y="78260"/>
                </a:lnTo>
                <a:lnTo>
                  <a:pt x="137517" y="117098"/>
                </a:lnTo>
                <a:lnTo>
                  <a:pt x="153305" y="132850"/>
                </a:lnTo>
                <a:lnTo>
                  <a:pt x="153495" y="132647"/>
                </a:lnTo>
                <a:lnTo>
                  <a:pt x="137803" y="116979"/>
                </a:lnTo>
                <a:lnTo>
                  <a:pt x="137803" y="78129"/>
                </a:lnTo>
                <a:lnTo>
                  <a:pt x="137827" y="78129"/>
                </a:lnTo>
                <a:lnTo>
                  <a:pt x="112324" y="52673"/>
                </a:lnTo>
                <a:lnTo>
                  <a:pt x="112276" y="52626"/>
                </a:lnTo>
                <a:lnTo>
                  <a:pt x="104549" y="52626"/>
                </a:lnTo>
                <a:lnTo>
                  <a:pt x="87868" y="35969"/>
                </a:lnTo>
                <a:cubicBezTo>
                  <a:pt x="87952" y="35838"/>
                  <a:pt x="88011" y="35671"/>
                  <a:pt x="88011" y="35504"/>
                </a:cubicBezTo>
                <a:cubicBezTo>
                  <a:pt x="88011" y="35064"/>
                  <a:pt x="87642" y="34683"/>
                  <a:pt x="87201" y="34683"/>
                </a:cubicBezTo>
                <a:close/>
                <a:moveTo>
                  <a:pt x="80998" y="35540"/>
                </a:moveTo>
                <a:lnTo>
                  <a:pt x="79593" y="36945"/>
                </a:lnTo>
                <a:cubicBezTo>
                  <a:pt x="79462" y="36862"/>
                  <a:pt x="79296" y="36802"/>
                  <a:pt x="79129" y="36802"/>
                </a:cubicBezTo>
                <a:cubicBezTo>
                  <a:pt x="78689" y="36802"/>
                  <a:pt x="78319" y="37171"/>
                  <a:pt x="78319" y="37624"/>
                </a:cubicBezTo>
                <a:cubicBezTo>
                  <a:pt x="78319" y="38064"/>
                  <a:pt x="78689" y="38433"/>
                  <a:pt x="79129" y="38433"/>
                </a:cubicBezTo>
                <a:cubicBezTo>
                  <a:pt x="79581" y="38433"/>
                  <a:pt x="79951" y="38064"/>
                  <a:pt x="79951" y="37624"/>
                </a:cubicBezTo>
                <a:cubicBezTo>
                  <a:pt x="79951" y="37445"/>
                  <a:pt x="79891" y="37279"/>
                  <a:pt x="79808" y="37159"/>
                </a:cubicBezTo>
                <a:lnTo>
                  <a:pt x="81129" y="35838"/>
                </a:lnTo>
                <a:lnTo>
                  <a:pt x="84392" y="35838"/>
                </a:lnTo>
                <a:lnTo>
                  <a:pt x="103704" y="55102"/>
                </a:lnTo>
                <a:lnTo>
                  <a:pt x="103751" y="55150"/>
                </a:lnTo>
                <a:lnTo>
                  <a:pt x="111478" y="55150"/>
                </a:lnTo>
                <a:lnTo>
                  <a:pt x="135291" y="78962"/>
                </a:lnTo>
                <a:lnTo>
                  <a:pt x="135291" y="117800"/>
                </a:lnTo>
                <a:lnTo>
                  <a:pt x="151079" y="133552"/>
                </a:lnTo>
                <a:lnTo>
                  <a:pt x="151269" y="133350"/>
                </a:lnTo>
                <a:lnTo>
                  <a:pt x="135565" y="117681"/>
                </a:lnTo>
                <a:lnTo>
                  <a:pt x="135565" y="78843"/>
                </a:lnTo>
                <a:lnTo>
                  <a:pt x="111609" y="54912"/>
                </a:lnTo>
                <a:lnTo>
                  <a:pt x="111562" y="54864"/>
                </a:lnTo>
                <a:lnTo>
                  <a:pt x="103835" y="54864"/>
                </a:lnTo>
                <a:lnTo>
                  <a:pt x="88690" y="39731"/>
                </a:lnTo>
                <a:lnTo>
                  <a:pt x="84534" y="35576"/>
                </a:lnTo>
                <a:lnTo>
                  <a:pt x="84487" y="35540"/>
                </a:lnTo>
                <a:close/>
                <a:moveTo>
                  <a:pt x="82725" y="78879"/>
                </a:moveTo>
                <a:cubicBezTo>
                  <a:pt x="82272" y="78879"/>
                  <a:pt x="81903" y="79248"/>
                  <a:pt x="81903" y="79700"/>
                </a:cubicBezTo>
                <a:cubicBezTo>
                  <a:pt x="81903" y="80093"/>
                  <a:pt x="82201" y="80427"/>
                  <a:pt x="82570" y="80498"/>
                </a:cubicBezTo>
                <a:lnTo>
                  <a:pt x="82570" y="86844"/>
                </a:lnTo>
                <a:lnTo>
                  <a:pt x="84570" y="88821"/>
                </a:lnTo>
                <a:lnTo>
                  <a:pt x="86690" y="88821"/>
                </a:lnTo>
                <a:lnTo>
                  <a:pt x="89928" y="92011"/>
                </a:lnTo>
                <a:lnTo>
                  <a:pt x="89928" y="133278"/>
                </a:lnTo>
                <a:lnTo>
                  <a:pt x="83582" y="139624"/>
                </a:lnTo>
                <a:lnTo>
                  <a:pt x="83796" y="139839"/>
                </a:lnTo>
                <a:lnTo>
                  <a:pt x="90226" y="133397"/>
                </a:lnTo>
                <a:lnTo>
                  <a:pt x="90226" y="91904"/>
                </a:lnTo>
                <a:lnTo>
                  <a:pt x="86832" y="88535"/>
                </a:lnTo>
                <a:lnTo>
                  <a:pt x="84701" y="88535"/>
                </a:lnTo>
                <a:lnTo>
                  <a:pt x="82868" y="86713"/>
                </a:lnTo>
                <a:lnTo>
                  <a:pt x="82868" y="80498"/>
                </a:lnTo>
                <a:cubicBezTo>
                  <a:pt x="83261" y="80427"/>
                  <a:pt x="83534" y="80093"/>
                  <a:pt x="83534" y="79700"/>
                </a:cubicBezTo>
                <a:cubicBezTo>
                  <a:pt x="83534" y="79248"/>
                  <a:pt x="83165" y="78879"/>
                  <a:pt x="82725" y="78879"/>
                </a:cubicBezTo>
                <a:close/>
                <a:moveTo>
                  <a:pt x="110085" y="139255"/>
                </a:moveTo>
                <a:cubicBezTo>
                  <a:pt x="110383" y="139255"/>
                  <a:pt x="110621" y="139493"/>
                  <a:pt x="110621" y="139791"/>
                </a:cubicBezTo>
                <a:cubicBezTo>
                  <a:pt x="110621" y="140089"/>
                  <a:pt x="110383" y="140327"/>
                  <a:pt x="110085" y="140327"/>
                </a:cubicBezTo>
                <a:cubicBezTo>
                  <a:pt x="109788" y="140327"/>
                  <a:pt x="109550" y="140089"/>
                  <a:pt x="109550" y="139791"/>
                </a:cubicBezTo>
                <a:cubicBezTo>
                  <a:pt x="109573" y="139493"/>
                  <a:pt x="109811" y="139255"/>
                  <a:pt x="110085" y="139255"/>
                </a:cubicBezTo>
                <a:close/>
                <a:moveTo>
                  <a:pt x="110085" y="138970"/>
                </a:moveTo>
                <a:cubicBezTo>
                  <a:pt x="109645" y="138970"/>
                  <a:pt x="109276" y="139351"/>
                  <a:pt x="109276" y="139791"/>
                </a:cubicBezTo>
                <a:cubicBezTo>
                  <a:pt x="109276" y="140244"/>
                  <a:pt x="109645" y="140613"/>
                  <a:pt x="110085" y="140613"/>
                </a:cubicBezTo>
                <a:cubicBezTo>
                  <a:pt x="110538" y="140613"/>
                  <a:pt x="110907" y="140244"/>
                  <a:pt x="110907" y="139791"/>
                </a:cubicBezTo>
                <a:cubicBezTo>
                  <a:pt x="110907" y="139351"/>
                  <a:pt x="110538" y="138970"/>
                  <a:pt x="110085" y="138970"/>
                </a:cubicBezTo>
                <a:close/>
                <a:moveTo>
                  <a:pt x="50887" y="125599"/>
                </a:moveTo>
                <a:cubicBezTo>
                  <a:pt x="50435" y="125611"/>
                  <a:pt x="50078" y="125980"/>
                  <a:pt x="50078" y="126432"/>
                </a:cubicBezTo>
                <a:cubicBezTo>
                  <a:pt x="50078" y="126825"/>
                  <a:pt x="50375" y="127159"/>
                  <a:pt x="50756" y="127230"/>
                </a:cubicBezTo>
                <a:lnTo>
                  <a:pt x="50756" y="135922"/>
                </a:lnTo>
                <a:lnTo>
                  <a:pt x="46125" y="140565"/>
                </a:lnTo>
                <a:lnTo>
                  <a:pt x="46327" y="140756"/>
                </a:lnTo>
                <a:lnTo>
                  <a:pt x="51030" y="136029"/>
                </a:lnTo>
                <a:lnTo>
                  <a:pt x="51030" y="127218"/>
                </a:lnTo>
                <a:cubicBezTo>
                  <a:pt x="51423" y="127147"/>
                  <a:pt x="51709" y="126813"/>
                  <a:pt x="51709" y="126409"/>
                </a:cubicBezTo>
                <a:cubicBezTo>
                  <a:pt x="51709" y="125968"/>
                  <a:pt x="51328" y="125599"/>
                  <a:pt x="50887" y="125599"/>
                </a:cubicBezTo>
                <a:close/>
                <a:moveTo>
                  <a:pt x="29563" y="141696"/>
                </a:moveTo>
                <a:cubicBezTo>
                  <a:pt x="29861" y="141696"/>
                  <a:pt x="30099" y="141934"/>
                  <a:pt x="30099" y="142232"/>
                </a:cubicBezTo>
                <a:cubicBezTo>
                  <a:pt x="30099" y="142530"/>
                  <a:pt x="29861" y="142768"/>
                  <a:pt x="29563" y="142768"/>
                </a:cubicBezTo>
                <a:cubicBezTo>
                  <a:pt x="29266" y="142768"/>
                  <a:pt x="29028" y="142530"/>
                  <a:pt x="29028" y="142232"/>
                </a:cubicBezTo>
                <a:cubicBezTo>
                  <a:pt x="29028" y="141934"/>
                  <a:pt x="29266" y="141696"/>
                  <a:pt x="29563" y="141696"/>
                </a:cubicBezTo>
                <a:close/>
                <a:moveTo>
                  <a:pt x="51542" y="98822"/>
                </a:moveTo>
                <a:cubicBezTo>
                  <a:pt x="51090" y="98822"/>
                  <a:pt x="50721" y="99179"/>
                  <a:pt x="50721" y="99643"/>
                </a:cubicBezTo>
                <a:cubicBezTo>
                  <a:pt x="50721" y="99822"/>
                  <a:pt x="50780" y="99977"/>
                  <a:pt x="50876" y="100096"/>
                </a:cubicBezTo>
                <a:lnTo>
                  <a:pt x="48625" y="102346"/>
                </a:lnTo>
                <a:lnTo>
                  <a:pt x="48625" y="106966"/>
                </a:lnTo>
                <a:lnTo>
                  <a:pt x="39112" y="116514"/>
                </a:lnTo>
                <a:lnTo>
                  <a:pt x="39065" y="116562"/>
                </a:lnTo>
                <a:lnTo>
                  <a:pt x="39065" y="119110"/>
                </a:lnTo>
                <a:lnTo>
                  <a:pt x="29409" y="128814"/>
                </a:lnTo>
                <a:lnTo>
                  <a:pt x="29409" y="141434"/>
                </a:lnTo>
                <a:cubicBezTo>
                  <a:pt x="29028" y="141506"/>
                  <a:pt x="28742" y="141827"/>
                  <a:pt x="28742" y="142232"/>
                </a:cubicBezTo>
                <a:cubicBezTo>
                  <a:pt x="28742" y="142684"/>
                  <a:pt x="29111" y="143053"/>
                  <a:pt x="29563" y="143053"/>
                </a:cubicBezTo>
                <a:cubicBezTo>
                  <a:pt x="30004" y="143053"/>
                  <a:pt x="30373" y="142684"/>
                  <a:pt x="30373" y="142232"/>
                </a:cubicBezTo>
                <a:cubicBezTo>
                  <a:pt x="30373" y="141827"/>
                  <a:pt x="30075" y="141506"/>
                  <a:pt x="29706" y="141434"/>
                </a:cubicBezTo>
                <a:lnTo>
                  <a:pt x="29706" y="128933"/>
                </a:lnTo>
                <a:lnTo>
                  <a:pt x="39362" y="119241"/>
                </a:lnTo>
                <a:lnTo>
                  <a:pt x="39362" y="116693"/>
                </a:lnTo>
                <a:lnTo>
                  <a:pt x="48875" y="107132"/>
                </a:lnTo>
                <a:lnTo>
                  <a:pt x="48923" y="107097"/>
                </a:lnTo>
                <a:lnTo>
                  <a:pt x="48923" y="102477"/>
                </a:lnTo>
                <a:lnTo>
                  <a:pt x="51078" y="100310"/>
                </a:lnTo>
                <a:cubicBezTo>
                  <a:pt x="51209" y="100393"/>
                  <a:pt x="51376" y="100453"/>
                  <a:pt x="51542" y="100453"/>
                </a:cubicBezTo>
                <a:cubicBezTo>
                  <a:pt x="51983" y="100453"/>
                  <a:pt x="52364" y="100084"/>
                  <a:pt x="52364" y="99631"/>
                </a:cubicBezTo>
                <a:cubicBezTo>
                  <a:pt x="52364" y="99191"/>
                  <a:pt x="51983" y="98822"/>
                  <a:pt x="51542" y="98822"/>
                </a:cubicBezTo>
                <a:close/>
                <a:moveTo>
                  <a:pt x="124337" y="77212"/>
                </a:moveTo>
                <a:cubicBezTo>
                  <a:pt x="123885" y="77212"/>
                  <a:pt x="123516" y="77581"/>
                  <a:pt x="123516" y="78022"/>
                </a:cubicBezTo>
                <a:cubicBezTo>
                  <a:pt x="123516" y="78474"/>
                  <a:pt x="123885" y="78843"/>
                  <a:pt x="124337" y="78843"/>
                </a:cubicBezTo>
                <a:cubicBezTo>
                  <a:pt x="124516" y="78843"/>
                  <a:pt x="124670" y="78784"/>
                  <a:pt x="124790" y="78700"/>
                </a:cubicBezTo>
                <a:lnTo>
                  <a:pt x="129516" y="83403"/>
                </a:lnTo>
                <a:lnTo>
                  <a:pt x="129516" y="120598"/>
                </a:lnTo>
                <a:lnTo>
                  <a:pt x="152210" y="143256"/>
                </a:lnTo>
                <a:lnTo>
                  <a:pt x="152400" y="143053"/>
                </a:lnTo>
                <a:lnTo>
                  <a:pt x="129778" y="120479"/>
                </a:lnTo>
                <a:lnTo>
                  <a:pt x="129778" y="83284"/>
                </a:lnTo>
                <a:lnTo>
                  <a:pt x="129814" y="83284"/>
                </a:lnTo>
                <a:lnTo>
                  <a:pt x="125004" y="78486"/>
                </a:lnTo>
                <a:cubicBezTo>
                  <a:pt x="125087" y="78355"/>
                  <a:pt x="125147" y="78188"/>
                  <a:pt x="125147" y="78022"/>
                </a:cubicBezTo>
                <a:cubicBezTo>
                  <a:pt x="125147" y="77581"/>
                  <a:pt x="124778" y="77212"/>
                  <a:pt x="124337" y="77212"/>
                </a:cubicBezTo>
                <a:close/>
                <a:moveTo>
                  <a:pt x="110085" y="142208"/>
                </a:moveTo>
                <a:cubicBezTo>
                  <a:pt x="110383" y="142208"/>
                  <a:pt x="110621" y="142446"/>
                  <a:pt x="110621" y="142744"/>
                </a:cubicBezTo>
                <a:cubicBezTo>
                  <a:pt x="110621" y="143042"/>
                  <a:pt x="110383" y="143280"/>
                  <a:pt x="110085" y="143280"/>
                </a:cubicBezTo>
                <a:cubicBezTo>
                  <a:pt x="109788" y="143280"/>
                  <a:pt x="109550" y="143042"/>
                  <a:pt x="109550" y="142744"/>
                </a:cubicBezTo>
                <a:cubicBezTo>
                  <a:pt x="109573" y="142446"/>
                  <a:pt x="109811" y="142208"/>
                  <a:pt x="110085" y="142208"/>
                </a:cubicBezTo>
                <a:close/>
                <a:moveTo>
                  <a:pt x="110085" y="141910"/>
                </a:moveTo>
                <a:cubicBezTo>
                  <a:pt x="109645" y="141910"/>
                  <a:pt x="109276" y="142280"/>
                  <a:pt x="109276" y="142720"/>
                </a:cubicBezTo>
                <a:cubicBezTo>
                  <a:pt x="109276" y="143184"/>
                  <a:pt x="109645" y="143542"/>
                  <a:pt x="110085" y="143542"/>
                </a:cubicBezTo>
                <a:cubicBezTo>
                  <a:pt x="110538" y="143542"/>
                  <a:pt x="110907" y="143172"/>
                  <a:pt x="110907" y="142720"/>
                </a:cubicBezTo>
                <a:cubicBezTo>
                  <a:pt x="110907" y="142280"/>
                  <a:pt x="110538" y="141910"/>
                  <a:pt x="110085" y="141910"/>
                </a:cubicBezTo>
                <a:close/>
                <a:moveTo>
                  <a:pt x="85939" y="142887"/>
                </a:moveTo>
                <a:cubicBezTo>
                  <a:pt x="86237" y="142887"/>
                  <a:pt x="86475" y="143125"/>
                  <a:pt x="86475" y="143423"/>
                </a:cubicBezTo>
                <a:cubicBezTo>
                  <a:pt x="86475" y="143720"/>
                  <a:pt x="86237" y="143958"/>
                  <a:pt x="85939" y="143958"/>
                </a:cubicBezTo>
                <a:cubicBezTo>
                  <a:pt x="85642" y="143958"/>
                  <a:pt x="85404" y="143720"/>
                  <a:pt x="85404" y="143423"/>
                </a:cubicBezTo>
                <a:cubicBezTo>
                  <a:pt x="85404" y="143125"/>
                  <a:pt x="85642" y="142887"/>
                  <a:pt x="85939" y="142887"/>
                </a:cubicBezTo>
                <a:close/>
                <a:moveTo>
                  <a:pt x="76795" y="45780"/>
                </a:moveTo>
                <a:lnTo>
                  <a:pt x="76795" y="67497"/>
                </a:lnTo>
                <a:lnTo>
                  <a:pt x="91131" y="81796"/>
                </a:lnTo>
                <a:lnTo>
                  <a:pt x="91131" y="87320"/>
                </a:lnTo>
                <a:lnTo>
                  <a:pt x="94429" y="90606"/>
                </a:lnTo>
                <a:lnTo>
                  <a:pt x="94429" y="134707"/>
                </a:lnTo>
                <a:lnTo>
                  <a:pt x="86392" y="142756"/>
                </a:lnTo>
                <a:cubicBezTo>
                  <a:pt x="86261" y="142661"/>
                  <a:pt x="86094" y="142601"/>
                  <a:pt x="85939" y="142601"/>
                </a:cubicBezTo>
                <a:cubicBezTo>
                  <a:pt x="85487" y="142601"/>
                  <a:pt x="85118" y="142982"/>
                  <a:pt x="85118" y="143423"/>
                </a:cubicBezTo>
                <a:cubicBezTo>
                  <a:pt x="85118" y="143875"/>
                  <a:pt x="85487" y="144244"/>
                  <a:pt x="85939" y="144244"/>
                </a:cubicBezTo>
                <a:cubicBezTo>
                  <a:pt x="86380" y="144244"/>
                  <a:pt x="86749" y="143875"/>
                  <a:pt x="86749" y="143423"/>
                </a:cubicBezTo>
                <a:cubicBezTo>
                  <a:pt x="86749" y="143244"/>
                  <a:pt x="86690" y="143077"/>
                  <a:pt x="86606" y="142958"/>
                </a:cubicBezTo>
                <a:lnTo>
                  <a:pt x="94714" y="134826"/>
                </a:lnTo>
                <a:lnTo>
                  <a:pt x="94714" y="90476"/>
                </a:lnTo>
                <a:lnTo>
                  <a:pt x="91416" y="87177"/>
                </a:lnTo>
                <a:lnTo>
                  <a:pt x="91416" y="81653"/>
                </a:lnTo>
                <a:lnTo>
                  <a:pt x="77081" y="67354"/>
                </a:lnTo>
                <a:lnTo>
                  <a:pt x="77081" y="45780"/>
                </a:lnTo>
                <a:close/>
                <a:moveTo>
                  <a:pt x="50887" y="104644"/>
                </a:moveTo>
                <a:cubicBezTo>
                  <a:pt x="50435" y="104644"/>
                  <a:pt x="50066" y="105013"/>
                  <a:pt x="50066" y="105454"/>
                </a:cubicBezTo>
                <a:cubicBezTo>
                  <a:pt x="50066" y="105858"/>
                  <a:pt x="50364" y="106192"/>
                  <a:pt x="50733" y="106263"/>
                </a:cubicBezTo>
                <a:lnTo>
                  <a:pt x="50733" y="109418"/>
                </a:lnTo>
                <a:lnTo>
                  <a:pt x="41231" y="118967"/>
                </a:lnTo>
                <a:lnTo>
                  <a:pt x="41184" y="119015"/>
                </a:lnTo>
                <a:lnTo>
                  <a:pt x="41184" y="122872"/>
                </a:lnTo>
                <a:lnTo>
                  <a:pt x="33290" y="130802"/>
                </a:lnTo>
                <a:lnTo>
                  <a:pt x="33254" y="130850"/>
                </a:lnTo>
                <a:lnTo>
                  <a:pt x="33254" y="147518"/>
                </a:lnTo>
                <a:lnTo>
                  <a:pt x="33528" y="147518"/>
                </a:lnTo>
                <a:lnTo>
                  <a:pt x="33528" y="130957"/>
                </a:lnTo>
                <a:lnTo>
                  <a:pt x="41422" y="123015"/>
                </a:lnTo>
                <a:lnTo>
                  <a:pt x="41470" y="122980"/>
                </a:lnTo>
                <a:lnTo>
                  <a:pt x="41470" y="119134"/>
                </a:lnTo>
                <a:lnTo>
                  <a:pt x="50971" y="109585"/>
                </a:lnTo>
                <a:lnTo>
                  <a:pt x="51018" y="109537"/>
                </a:lnTo>
                <a:lnTo>
                  <a:pt x="51018" y="106263"/>
                </a:lnTo>
                <a:cubicBezTo>
                  <a:pt x="51423" y="106204"/>
                  <a:pt x="51709" y="105858"/>
                  <a:pt x="51709" y="105454"/>
                </a:cubicBezTo>
                <a:cubicBezTo>
                  <a:pt x="51709" y="105013"/>
                  <a:pt x="51328" y="104644"/>
                  <a:pt x="50887" y="104644"/>
                </a:cubicBezTo>
                <a:close/>
                <a:moveTo>
                  <a:pt x="50756" y="140005"/>
                </a:moveTo>
                <a:lnTo>
                  <a:pt x="50756" y="147685"/>
                </a:lnTo>
                <a:lnTo>
                  <a:pt x="51030" y="147685"/>
                </a:lnTo>
                <a:lnTo>
                  <a:pt x="51030" y="140005"/>
                </a:lnTo>
                <a:close/>
                <a:moveTo>
                  <a:pt x="88928" y="45327"/>
                </a:moveTo>
                <a:cubicBezTo>
                  <a:pt x="88475" y="45327"/>
                  <a:pt x="88106" y="45708"/>
                  <a:pt x="88106" y="46149"/>
                </a:cubicBezTo>
                <a:cubicBezTo>
                  <a:pt x="88106" y="46553"/>
                  <a:pt x="88404" y="46875"/>
                  <a:pt x="88773" y="46958"/>
                </a:cubicBezTo>
                <a:lnTo>
                  <a:pt x="88773" y="63698"/>
                </a:lnTo>
                <a:lnTo>
                  <a:pt x="103108" y="77998"/>
                </a:lnTo>
                <a:lnTo>
                  <a:pt x="103108" y="83522"/>
                </a:lnTo>
                <a:lnTo>
                  <a:pt x="106418" y="86808"/>
                </a:lnTo>
                <a:lnTo>
                  <a:pt x="106418" y="135183"/>
                </a:lnTo>
                <a:lnTo>
                  <a:pt x="103644" y="137958"/>
                </a:lnTo>
                <a:lnTo>
                  <a:pt x="103644" y="147887"/>
                </a:lnTo>
                <a:lnTo>
                  <a:pt x="103930" y="147887"/>
                </a:lnTo>
                <a:lnTo>
                  <a:pt x="103930" y="138065"/>
                </a:lnTo>
                <a:lnTo>
                  <a:pt x="106716" y="135302"/>
                </a:lnTo>
                <a:lnTo>
                  <a:pt x="106716" y="86689"/>
                </a:lnTo>
                <a:lnTo>
                  <a:pt x="103406" y="83403"/>
                </a:lnTo>
                <a:lnTo>
                  <a:pt x="103406" y="77879"/>
                </a:lnTo>
                <a:lnTo>
                  <a:pt x="89071" y="63579"/>
                </a:lnTo>
                <a:lnTo>
                  <a:pt x="89071" y="46958"/>
                </a:lnTo>
                <a:cubicBezTo>
                  <a:pt x="89464" y="46875"/>
                  <a:pt x="89749" y="46553"/>
                  <a:pt x="89749" y="46149"/>
                </a:cubicBezTo>
                <a:cubicBezTo>
                  <a:pt x="89749" y="45708"/>
                  <a:pt x="89368" y="45327"/>
                  <a:pt x="88928" y="45327"/>
                </a:cubicBezTo>
                <a:close/>
                <a:moveTo>
                  <a:pt x="86678" y="43101"/>
                </a:moveTo>
                <a:cubicBezTo>
                  <a:pt x="86237" y="43101"/>
                  <a:pt x="85856" y="43470"/>
                  <a:pt x="85856" y="43922"/>
                </a:cubicBezTo>
                <a:cubicBezTo>
                  <a:pt x="85856" y="44315"/>
                  <a:pt x="86154" y="44648"/>
                  <a:pt x="86535" y="44720"/>
                </a:cubicBezTo>
                <a:lnTo>
                  <a:pt x="86535" y="64425"/>
                </a:lnTo>
                <a:lnTo>
                  <a:pt x="100858" y="78724"/>
                </a:lnTo>
                <a:lnTo>
                  <a:pt x="100858" y="84249"/>
                </a:lnTo>
                <a:lnTo>
                  <a:pt x="104168" y="87535"/>
                </a:lnTo>
                <a:lnTo>
                  <a:pt x="104168" y="134481"/>
                </a:lnTo>
                <a:lnTo>
                  <a:pt x="101394" y="137267"/>
                </a:lnTo>
                <a:lnTo>
                  <a:pt x="101394" y="147899"/>
                </a:lnTo>
                <a:lnTo>
                  <a:pt x="101679" y="147899"/>
                </a:lnTo>
                <a:lnTo>
                  <a:pt x="101679" y="137386"/>
                </a:lnTo>
                <a:lnTo>
                  <a:pt x="104454" y="134600"/>
                </a:lnTo>
                <a:lnTo>
                  <a:pt x="104454" y="87416"/>
                </a:lnTo>
                <a:lnTo>
                  <a:pt x="101144" y="84130"/>
                </a:lnTo>
                <a:lnTo>
                  <a:pt x="101144" y="78605"/>
                </a:lnTo>
                <a:lnTo>
                  <a:pt x="86809" y="64306"/>
                </a:lnTo>
                <a:lnTo>
                  <a:pt x="86809" y="44720"/>
                </a:lnTo>
                <a:cubicBezTo>
                  <a:pt x="87201" y="44648"/>
                  <a:pt x="87499" y="44315"/>
                  <a:pt x="87499" y="43922"/>
                </a:cubicBezTo>
                <a:cubicBezTo>
                  <a:pt x="87499" y="43470"/>
                  <a:pt x="87130" y="43101"/>
                  <a:pt x="86678" y="43101"/>
                </a:cubicBezTo>
                <a:close/>
                <a:moveTo>
                  <a:pt x="36814" y="117276"/>
                </a:moveTo>
                <a:lnTo>
                  <a:pt x="36814" y="118396"/>
                </a:lnTo>
                <a:lnTo>
                  <a:pt x="27206" y="128052"/>
                </a:lnTo>
                <a:lnTo>
                  <a:pt x="27158" y="128099"/>
                </a:lnTo>
                <a:lnTo>
                  <a:pt x="27158" y="142994"/>
                </a:lnTo>
                <a:lnTo>
                  <a:pt x="32266" y="148054"/>
                </a:lnTo>
                <a:lnTo>
                  <a:pt x="32457" y="147840"/>
                </a:lnTo>
                <a:lnTo>
                  <a:pt x="27444" y="142863"/>
                </a:lnTo>
                <a:lnTo>
                  <a:pt x="27444" y="128218"/>
                </a:lnTo>
                <a:lnTo>
                  <a:pt x="37052" y="118550"/>
                </a:lnTo>
                <a:lnTo>
                  <a:pt x="37100" y="118515"/>
                </a:lnTo>
                <a:lnTo>
                  <a:pt x="37100" y="117276"/>
                </a:lnTo>
                <a:close/>
                <a:moveTo>
                  <a:pt x="108918" y="66699"/>
                </a:moveTo>
                <a:lnTo>
                  <a:pt x="108716" y="66901"/>
                </a:lnTo>
                <a:lnTo>
                  <a:pt x="119408" y="77557"/>
                </a:lnTo>
                <a:lnTo>
                  <a:pt x="119408" y="125396"/>
                </a:lnTo>
                <a:lnTo>
                  <a:pt x="142101" y="148066"/>
                </a:lnTo>
                <a:lnTo>
                  <a:pt x="142292" y="147864"/>
                </a:lnTo>
                <a:lnTo>
                  <a:pt x="119670" y="125277"/>
                </a:lnTo>
                <a:lnTo>
                  <a:pt x="119670" y="77450"/>
                </a:lnTo>
                <a:lnTo>
                  <a:pt x="108918" y="66699"/>
                </a:lnTo>
                <a:close/>
                <a:moveTo>
                  <a:pt x="56055" y="126563"/>
                </a:moveTo>
                <a:cubicBezTo>
                  <a:pt x="55602" y="126563"/>
                  <a:pt x="55233" y="126932"/>
                  <a:pt x="55233" y="127385"/>
                </a:cubicBezTo>
                <a:cubicBezTo>
                  <a:pt x="55233" y="127778"/>
                  <a:pt x="55531" y="128111"/>
                  <a:pt x="55900" y="128183"/>
                </a:cubicBezTo>
                <a:lnTo>
                  <a:pt x="55900" y="148161"/>
                </a:lnTo>
                <a:lnTo>
                  <a:pt x="56186" y="148161"/>
                </a:lnTo>
                <a:lnTo>
                  <a:pt x="56186" y="128183"/>
                </a:lnTo>
                <a:cubicBezTo>
                  <a:pt x="56591" y="128123"/>
                  <a:pt x="56864" y="127778"/>
                  <a:pt x="56864" y="127385"/>
                </a:cubicBezTo>
                <a:cubicBezTo>
                  <a:pt x="56864" y="126932"/>
                  <a:pt x="56495" y="126563"/>
                  <a:pt x="56055" y="126563"/>
                </a:cubicBezTo>
                <a:close/>
                <a:moveTo>
                  <a:pt x="53804" y="124325"/>
                </a:moveTo>
                <a:cubicBezTo>
                  <a:pt x="53352" y="124325"/>
                  <a:pt x="52983" y="124706"/>
                  <a:pt x="52983" y="125146"/>
                </a:cubicBezTo>
                <a:cubicBezTo>
                  <a:pt x="52983" y="125551"/>
                  <a:pt x="53281" y="125873"/>
                  <a:pt x="53650" y="125956"/>
                </a:cubicBezTo>
                <a:lnTo>
                  <a:pt x="53650" y="148173"/>
                </a:lnTo>
                <a:lnTo>
                  <a:pt x="53935" y="148173"/>
                </a:lnTo>
                <a:lnTo>
                  <a:pt x="53935" y="125956"/>
                </a:lnTo>
                <a:cubicBezTo>
                  <a:pt x="54328" y="125873"/>
                  <a:pt x="54626" y="125551"/>
                  <a:pt x="54626" y="125146"/>
                </a:cubicBezTo>
                <a:cubicBezTo>
                  <a:pt x="54626" y="124706"/>
                  <a:pt x="54245" y="124325"/>
                  <a:pt x="53804" y="124325"/>
                </a:cubicBezTo>
                <a:close/>
                <a:moveTo>
                  <a:pt x="58293" y="128814"/>
                </a:moveTo>
                <a:cubicBezTo>
                  <a:pt x="57853" y="128814"/>
                  <a:pt x="57483" y="129183"/>
                  <a:pt x="57483" y="129623"/>
                </a:cubicBezTo>
                <a:cubicBezTo>
                  <a:pt x="57495" y="130028"/>
                  <a:pt x="57793" y="130361"/>
                  <a:pt x="58162" y="130433"/>
                </a:cubicBezTo>
                <a:lnTo>
                  <a:pt x="58162" y="148173"/>
                </a:lnTo>
                <a:lnTo>
                  <a:pt x="58448" y="148173"/>
                </a:lnTo>
                <a:lnTo>
                  <a:pt x="58448" y="130433"/>
                </a:lnTo>
                <a:cubicBezTo>
                  <a:pt x="58829" y="130361"/>
                  <a:pt x="59115" y="130028"/>
                  <a:pt x="59115" y="129623"/>
                </a:cubicBezTo>
                <a:cubicBezTo>
                  <a:pt x="59115" y="129183"/>
                  <a:pt x="58746" y="128814"/>
                  <a:pt x="58293" y="128814"/>
                </a:cubicBezTo>
                <a:close/>
                <a:moveTo>
                  <a:pt x="55281" y="98691"/>
                </a:moveTo>
                <a:cubicBezTo>
                  <a:pt x="54757" y="98691"/>
                  <a:pt x="54328" y="99119"/>
                  <a:pt x="54328" y="99643"/>
                </a:cubicBezTo>
                <a:cubicBezTo>
                  <a:pt x="54328" y="99953"/>
                  <a:pt x="54471" y="100215"/>
                  <a:pt x="54709" y="100393"/>
                </a:cubicBezTo>
                <a:lnTo>
                  <a:pt x="54709" y="120455"/>
                </a:lnTo>
                <a:lnTo>
                  <a:pt x="61258" y="126968"/>
                </a:lnTo>
                <a:lnTo>
                  <a:pt x="61258" y="148173"/>
                </a:lnTo>
                <a:lnTo>
                  <a:pt x="62389" y="148173"/>
                </a:lnTo>
                <a:lnTo>
                  <a:pt x="62389" y="126468"/>
                </a:lnTo>
                <a:lnTo>
                  <a:pt x="55840" y="119967"/>
                </a:lnTo>
                <a:lnTo>
                  <a:pt x="55840" y="100393"/>
                </a:lnTo>
                <a:cubicBezTo>
                  <a:pt x="56079" y="100215"/>
                  <a:pt x="56233" y="99953"/>
                  <a:pt x="56233" y="99643"/>
                </a:cubicBezTo>
                <a:cubicBezTo>
                  <a:pt x="56233" y="99119"/>
                  <a:pt x="55793" y="98691"/>
                  <a:pt x="55281" y="98691"/>
                </a:cubicBezTo>
                <a:close/>
                <a:moveTo>
                  <a:pt x="50887" y="111669"/>
                </a:moveTo>
                <a:cubicBezTo>
                  <a:pt x="50435" y="111669"/>
                  <a:pt x="50066" y="112038"/>
                  <a:pt x="50066" y="112478"/>
                </a:cubicBezTo>
                <a:cubicBezTo>
                  <a:pt x="50066" y="112645"/>
                  <a:pt x="50114" y="112812"/>
                  <a:pt x="50197" y="112931"/>
                </a:cubicBezTo>
                <a:cubicBezTo>
                  <a:pt x="43613" y="119551"/>
                  <a:pt x="43494" y="119670"/>
                  <a:pt x="43470" y="119670"/>
                </a:cubicBezTo>
                <a:lnTo>
                  <a:pt x="43458" y="119729"/>
                </a:lnTo>
                <a:lnTo>
                  <a:pt x="43458" y="123587"/>
                </a:lnTo>
                <a:lnTo>
                  <a:pt x="35576" y="131516"/>
                </a:lnTo>
                <a:lnTo>
                  <a:pt x="35528" y="131564"/>
                </a:lnTo>
                <a:lnTo>
                  <a:pt x="35528" y="148233"/>
                </a:lnTo>
                <a:lnTo>
                  <a:pt x="35790" y="148233"/>
                </a:lnTo>
                <a:lnTo>
                  <a:pt x="35790" y="148221"/>
                </a:lnTo>
                <a:lnTo>
                  <a:pt x="35790" y="131671"/>
                </a:lnTo>
                <a:lnTo>
                  <a:pt x="43684" y="123730"/>
                </a:lnTo>
                <a:lnTo>
                  <a:pt x="43732" y="123694"/>
                </a:lnTo>
                <a:lnTo>
                  <a:pt x="43732" y="119824"/>
                </a:lnTo>
                <a:cubicBezTo>
                  <a:pt x="43863" y="119705"/>
                  <a:pt x="44113" y="119467"/>
                  <a:pt x="44565" y="119003"/>
                </a:cubicBezTo>
                <a:lnTo>
                  <a:pt x="50411" y="113133"/>
                </a:lnTo>
                <a:cubicBezTo>
                  <a:pt x="50542" y="113240"/>
                  <a:pt x="50709" y="113300"/>
                  <a:pt x="50887" y="113300"/>
                </a:cubicBezTo>
                <a:cubicBezTo>
                  <a:pt x="51328" y="113300"/>
                  <a:pt x="51709" y="112931"/>
                  <a:pt x="51709" y="112478"/>
                </a:cubicBezTo>
                <a:cubicBezTo>
                  <a:pt x="51709" y="112038"/>
                  <a:pt x="51328" y="111669"/>
                  <a:pt x="50887" y="111669"/>
                </a:cubicBezTo>
                <a:close/>
                <a:moveTo>
                  <a:pt x="43041" y="134064"/>
                </a:moveTo>
                <a:cubicBezTo>
                  <a:pt x="42505" y="134076"/>
                  <a:pt x="42077" y="134505"/>
                  <a:pt x="42077" y="135029"/>
                </a:cubicBezTo>
                <a:cubicBezTo>
                  <a:pt x="42077" y="135338"/>
                  <a:pt x="42220" y="135612"/>
                  <a:pt x="42458" y="135791"/>
                </a:cubicBezTo>
                <a:lnTo>
                  <a:pt x="42458" y="143601"/>
                </a:lnTo>
                <a:lnTo>
                  <a:pt x="47256" y="148352"/>
                </a:lnTo>
                <a:lnTo>
                  <a:pt x="48054" y="147542"/>
                </a:lnTo>
                <a:lnTo>
                  <a:pt x="43613" y="143125"/>
                </a:lnTo>
                <a:lnTo>
                  <a:pt x="43613" y="135779"/>
                </a:lnTo>
                <a:cubicBezTo>
                  <a:pt x="43851" y="135588"/>
                  <a:pt x="43994" y="135326"/>
                  <a:pt x="43994" y="135017"/>
                </a:cubicBezTo>
                <a:cubicBezTo>
                  <a:pt x="43994" y="134493"/>
                  <a:pt x="43565" y="134064"/>
                  <a:pt x="43041" y="134064"/>
                </a:cubicBezTo>
                <a:close/>
                <a:moveTo>
                  <a:pt x="84415" y="40862"/>
                </a:moveTo>
                <a:cubicBezTo>
                  <a:pt x="83975" y="40862"/>
                  <a:pt x="83594" y="41243"/>
                  <a:pt x="83594" y="41684"/>
                </a:cubicBezTo>
                <a:cubicBezTo>
                  <a:pt x="83594" y="42089"/>
                  <a:pt x="83892" y="42410"/>
                  <a:pt x="84273" y="42493"/>
                </a:cubicBezTo>
                <a:lnTo>
                  <a:pt x="84273" y="65139"/>
                </a:lnTo>
                <a:lnTo>
                  <a:pt x="98596" y="79438"/>
                </a:lnTo>
                <a:lnTo>
                  <a:pt x="98596" y="84963"/>
                </a:lnTo>
                <a:lnTo>
                  <a:pt x="101906" y="88249"/>
                </a:lnTo>
                <a:lnTo>
                  <a:pt x="101906" y="133778"/>
                </a:lnTo>
                <a:lnTo>
                  <a:pt x="99132" y="136565"/>
                </a:lnTo>
                <a:lnTo>
                  <a:pt x="99132" y="148637"/>
                </a:lnTo>
                <a:lnTo>
                  <a:pt x="99417" y="148637"/>
                </a:lnTo>
                <a:lnTo>
                  <a:pt x="99417" y="136684"/>
                </a:lnTo>
                <a:lnTo>
                  <a:pt x="102191" y="133898"/>
                </a:lnTo>
                <a:lnTo>
                  <a:pt x="102191" y="88118"/>
                </a:lnTo>
                <a:lnTo>
                  <a:pt x="98882" y="84832"/>
                </a:lnTo>
                <a:lnTo>
                  <a:pt x="98882" y="79307"/>
                </a:lnTo>
                <a:lnTo>
                  <a:pt x="84546" y="65008"/>
                </a:lnTo>
                <a:lnTo>
                  <a:pt x="84546" y="42470"/>
                </a:lnTo>
                <a:cubicBezTo>
                  <a:pt x="84951" y="42410"/>
                  <a:pt x="85237" y="42089"/>
                  <a:pt x="85237" y="41684"/>
                </a:cubicBezTo>
                <a:cubicBezTo>
                  <a:pt x="85237" y="41243"/>
                  <a:pt x="84868" y="40862"/>
                  <a:pt x="84415" y="40862"/>
                </a:cubicBezTo>
                <a:close/>
                <a:moveTo>
                  <a:pt x="105442" y="65627"/>
                </a:moveTo>
                <a:cubicBezTo>
                  <a:pt x="105001" y="65627"/>
                  <a:pt x="104632" y="66008"/>
                  <a:pt x="104632" y="66449"/>
                </a:cubicBezTo>
                <a:cubicBezTo>
                  <a:pt x="104632" y="66901"/>
                  <a:pt x="105001" y="67270"/>
                  <a:pt x="105442" y="67270"/>
                </a:cubicBezTo>
                <a:cubicBezTo>
                  <a:pt x="105620" y="67270"/>
                  <a:pt x="105787" y="67211"/>
                  <a:pt x="105906" y="67116"/>
                </a:cubicBezTo>
                <a:lnTo>
                  <a:pt x="117146" y="78319"/>
                </a:lnTo>
                <a:lnTo>
                  <a:pt x="117146" y="126135"/>
                </a:lnTo>
                <a:lnTo>
                  <a:pt x="139839" y="148792"/>
                </a:lnTo>
                <a:lnTo>
                  <a:pt x="140030" y="148590"/>
                </a:lnTo>
                <a:lnTo>
                  <a:pt x="117408" y="126016"/>
                </a:lnTo>
                <a:lnTo>
                  <a:pt x="117408" y="78188"/>
                </a:lnTo>
                <a:lnTo>
                  <a:pt x="106097" y="66913"/>
                </a:lnTo>
                <a:cubicBezTo>
                  <a:pt x="106192" y="66782"/>
                  <a:pt x="106251" y="66615"/>
                  <a:pt x="106251" y="66449"/>
                </a:cubicBezTo>
                <a:cubicBezTo>
                  <a:pt x="106251" y="65984"/>
                  <a:pt x="105894" y="65627"/>
                  <a:pt x="105442" y="65627"/>
                </a:cubicBezTo>
                <a:close/>
                <a:moveTo>
                  <a:pt x="50887" y="114621"/>
                </a:moveTo>
                <a:cubicBezTo>
                  <a:pt x="50435" y="114621"/>
                  <a:pt x="50066" y="115002"/>
                  <a:pt x="50066" y="115443"/>
                </a:cubicBezTo>
                <a:cubicBezTo>
                  <a:pt x="50066" y="115610"/>
                  <a:pt x="50114" y="115776"/>
                  <a:pt x="50197" y="115895"/>
                </a:cubicBezTo>
                <a:lnTo>
                  <a:pt x="45696" y="120420"/>
                </a:lnTo>
                <a:lnTo>
                  <a:pt x="45696" y="124265"/>
                </a:lnTo>
                <a:lnTo>
                  <a:pt x="37802" y="132207"/>
                </a:lnTo>
                <a:lnTo>
                  <a:pt x="37755" y="132243"/>
                </a:lnTo>
                <a:lnTo>
                  <a:pt x="37755" y="148911"/>
                </a:lnTo>
                <a:lnTo>
                  <a:pt x="38052" y="148911"/>
                </a:lnTo>
                <a:lnTo>
                  <a:pt x="38052" y="132362"/>
                </a:lnTo>
                <a:lnTo>
                  <a:pt x="45946" y="124432"/>
                </a:lnTo>
                <a:lnTo>
                  <a:pt x="45994" y="124384"/>
                </a:lnTo>
                <a:lnTo>
                  <a:pt x="45994" y="120539"/>
                </a:lnTo>
                <a:lnTo>
                  <a:pt x="50411" y="116098"/>
                </a:lnTo>
                <a:cubicBezTo>
                  <a:pt x="50542" y="116205"/>
                  <a:pt x="50709" y="116264"/>
                  <a:pt x="50887" y="116264"/>
                </a:cubicBezTo>
                <a:cubicBezTo>
                  <a:pt x="51328" y="116264"/>
                  <a:pt x="51709" y="115895"/>
                  <a:pt x="51709" y="115443"/>
                </a:cubicBezTo>
                <a:cubicBezTo>
                  <a:pt x="51709" y="115002"/>
                  <a:pt x="51328" y="114621"/>
                  <a:pt x="50887" y="114621"/>
                </a:cubicBezTo>
                <a:close/>
                <a:moveTo>
                  <a:pt x="82034" y="47804"/>
                </a:moveTo>
                <a:lnTo>
                  <a:pt x="82034" y="65842"/>
                </a:lnTo>
                <a:lnTo>
                  <a:pt x="96369" y="80141"/>
                </a:lnTo>
                <a:lnTo>
                  <a:pt x="96369" y="85665"/>
                </a:lnTo>
                <a:lnTo>
                  <a:pt x="99667" y="88952"/>
                </a:lnTo>
                <a:lnTo>
                  <a:pt x="99667" y="133052"/>
                </a:lnTo>
                <a:lnTo>
                  <a:pt x="96905" y="135838"/>
                </a:lnTo>
                <a:lnTo>
                  <a:pt x="96905" y="149316"/>
                </a:lnTo>
                <a:lnTo>
                  <a:pt x="97191" y="149316"/>
                </a:lnTo>
                <a:lnTo>
                  <a:pt x="97191" y="135957"/>
                </a:lnTo>
                <a:lnTo>
                  <a:pt x="99953" y="133171"/>
                </a:lnTo>
                <a:lnTo>
                  <a:pt x="99953" y="88832"/>
                </a:lnTo>
                <a:lnTo>
                  <a:pt x="96643" y="85546"/>
                </a:lnTo>
                <a:lnTo>
                  <a:pt x="96643" y="80022"/>
                </a:lnTo>
                <a:lnTo>
                  <a:pt x="82320" y="65722"/>
                </a:lnTo>
                <a:lnTo>
                  <a:pt x="82320" y="47804"/>
                </a:lnTo>
                <a:close/>
                <a:moveTo>
                  <a:pt x="70437" y="108942"/>
                </a:moveTo>
                <a:cubicBezTo>
                  <a:pt x="69997" y="108942"/>
                  <a:pt x="69628" y="109311"/>
                  <a:pt x="69628" y="109764"/>
                </a:cubicBezTo>
                <a:cubicBezTo>
                  <a:pt x="69628" y="110157"/>
                  <a:pt x="69926" y="110490"/>
                  <a:pt x="70295" y="110561"/>
                </a:cubicBezTo>
                <a:lnTo>
                  <a:pt x="70295" y="116526"/>
                </a:lnTo>
                <a:lnTo>
                  <a:pt x="73593" y="119824"/>
                </a:lnTo>
                <a:lnTo>
                  <a:pt x="73593" y="149328"/>
                </a:lnTo>
                <a:lnTo>
                  <a:pt x="73878" y="149328"/>
                </a:lnTo>
                <a:lnTo>
                  <a:pt x="73878" y="119681"/>
                </a:lnTo>
                <a:lnTo>
                  <a:pt x="70592" y="116407"/>
                </a:lnTo>
                <a:lnTo>
                  <a:pt x="70592" y="110561"/>
                </a:lnTo>
                <a:cubicBezTo>
                  <a:pt x="70973" y="110490"/>
                  <a:pt x="71259" y="110157"/>
                  <a:pt x="71259" y="109764"/>
                </a:cubicBezTo>
                <a:cubicBezTo>
                  <a:pt x="71259" y="109311"/>
                  <a:pt x="70890" y="108942"/>
                  <a:pt x="70437" y="108942"/>
                </a:cubicBezTo>
                <a:close/>
                <a:moveTo>
                  <a:pt x="65937" y="104406"/>
                </a:moveTo>
                <a:cubicBezTo>
                  <a:pt x="65484" y="104406"/>
                  <a:pt x="65115" y="104775"/>
                  <a:pt x="65115" y="105215"/>
                </a:cubicBezTo>
                <a:cubicBezTo>
                  <a:pt x="65115" y="105620"/>
                  <a:pt x="65413" y="105954"/>
                  <a:pt x="65782" y="106025"/>
                </a:cubicBezTo>
                <a:lnTo>
                  <a:pt x="65782" y="123372"/>
                </a:lnTo>
                <a:lnTo>
                  <a:pt x="69104" y="126670"/>
                </a:lnTo>
                <a:lnTo>
                  <a:pt x="69104" y="149376"/>
                </a:lnTo>
                <a:lnTo>
                  <a:pt x="69390" y="149376"/>
                </a:lnTo>
                <a:lnTo>
                  <a:pt x="69390" y="126551"/>
                </a:lnTo>
                <a:lnTo>
                  <a:pt x="66080" y="123253"/>
                </a:lnTo>
                <a:lnTo>
                  <a:pt x="66080" y="106025"/>
                </a:lnTo>
                <a:cubicBezTo>
                  <a:pt x="66473" y="105954"/>
                  <a:pt x="66747" y="105620"/>
                  <a:pt x="66747" y="105215"/>
                </a:cubicBezTo>
                <a:cubicBezTo>
                  <a:pt x="66747" y="104775"/>
                  <a:pt x="66377" y="104406"/>
                  <a:pt x="65937" y="104406"/>
                </a:cubicBezTo>
                <a:close/>
                <a:moveTo>
                  <a:pt x="68175" y="106680"/>
                </a:moveTo>
                <a:cubicBezTo>
                  <a:pt x="67735" y="106680"/>
                  <a:pt x="67366" y="107049"/>
                  <a:pt x="67366" y="107501"/>
                </a:cubicBezTo>
                <a:cubicBezTo>
                  <a:pt x="67366" y="107894"/>
                  <a:pt x="67663" y="108228"/>
                  <a:pt x="68032" y="108299"/>
                </a:cubicBezTo>
                <a:lnTo>
                  <a:pt x="68032" y="122682"/>
                </a:lnTo>
                <a:lnTo>
                  <a:pt x="71330" y="125968"/>
                </a:lnTo>
                <a:lnTo>
                  <a:pt x="71330" y="149376"/>
                </a:lnTo>
                <a:lnTo>
                  <a:pt x="71616" y="149376"/>
                </a:lnTo>
                <a:lnTo>
                  <a:pt x="71616" y="125837"/>
                </a:lnTo>
                <a:lnTo>
                  <a:pt x="68330" y="122563"/>
                </a:lnTo>
                <a:lnTo>
                  <a:pt x="68330" y="108299"/>
                </a:lnTo>
                <a:cubicBezTo>
                  <a:pt x="68711" y="108228"/>
                  <a:pt x="68997" y="107894"/>
                  <a:pt x="68997" y="107501"/>
                </a:cubicBezTo>
                <a:cubicBezTo>
                  <a:pt x="68997" y="107049"/>
                  <a:pt x="68628" y="106680"/>
                  <a:pt x="68175" y="106680"/>
                </a:cubicBezTo>
                <a:close/>
                <a:moveTo>
                  <a:pt x="102501" y="65615"/>
                </a:moveTo>
                <a:cubicBezTo>
                  <a:pt x="102049" y="65615"/>
                  <a:pt x="101679" y="65984"/>
                  <a:pt x="101679" y="66437"/>
                </a:cubicBezTo>
                <a:cubicBezTo>
                  <a:pt x="101679" y="66877"/>
                  <a:pt x="102049" y="67258"/>
                  <a:pt x="102501" y="67258"/>
                </a:cubicBezTo>
                <a:cubicBezTo>
                  <a:pt x="102680" y="67258"/>
                  <a:pt x="102846" y="67199"/>
                  <a:pt x="102965" y="67104"/>
                </a:cubicBezTo>
                <a:lnTo>
                  <a:pt x="114872" y="78974"/>
                </a:lnTo>
                <a:lnTo>
                  <a:pt x="114872" y="126825"/>
                </a:lnTo>
                <a:lnTo>
                  <a:pt x="114884" y="126825"/>
                </a:lnTo>
                <a:lnTo>
                  <a:pt x="137529" y="149447"/>
                </a:lnTo>
                <a:lnTo>
                  <a:pt x="137732" y="149245"/>
                </a:lnTo>
                <a:lnTo>
                  <a:pt x="115145" y="126706"/>
                </a:lnTo>
                <a:lnTo>
                  <a:pt x="115145" y="78867"/>
                </a:lnTo>
                <a:lnTo>
                  <a:pt x="103168" y="66901"/>
                </a:lnTo>
                <a:cubicBezTo>
                  <a:pt x="103263" y="66758"/>
                  <a:pt x="103323" y="66604"/>
                  <a:pt x="103323" y="66437"/>
                </a:cubicBezTo>
                <a:cubicBezTo>
                  <a:pt x="103323" y="65984"/>
                  <a:pt x="102942" y="65615"/>
                  <a:pt x="102501" y="65615"/>
                </a:cubicBezTo>
                <a:close/>
                <a:moveTo>
                  <a:pt x="50887" y="117574"/>
                </a:moveTo>
                <a:cubicBezTo>
                  <a:pt x="50435" y="117574"/>
                  <a:pt x="50066" y="117943"/>
                  <a:pt x="50066" y="118396"/>
                </a:cubicBezTo>
                <a:cubicBezTo>
                  <a:pt x="50066" y="118574"/>
                  <a:pt x="50125" y="118729"/>
                  <a:pt x="50221" y="118848"/>
                </a:cubicBezTo>
                <a:lnTo>
                  <a:pt x="47958" y="121134"/>
                </a:lnTo>
                <a:lnTo>
                  <a:pt x="47958" y="124980"/>
                </a:lnTo>
                <a:lnTo>
                  <a:pt x="40065" y="132921"/>
                </a:lnTo>
                <a:lnTo>
                  <a:pt x="40017" y="132957"/>
                </a:lnTo>
                <a:lnTo>
                  <a:pt x="40017" y="149626"/>
                </a:lnTo>
                <a:lnTo>
                  <a:pt x="40303" y="149626"/>
                </a:lnTo>
                <a:lnTo>
                  <a:pt x="40303" y="133076"/>
                </a:lnTo>
                <a:lnTo>
                  <a:pt x="48197" y="125146"/>
                </a:lnTo>
                <a:lnTo>
                  <a:pt x="48232" y="125099"/>
                </a:lnTo>
                <a:lnTo>
                  <a:pt x="48232" y="121253"/>
                </a:lnTo>
                <a:lnTo>
                  <a:pt x="50423" y="119062"/>
                </a:lnTo>
                <a:cubicBezTo>
                  <a:pt x="50554" y="119146"/>
                  <a:pt x="50721" y="119205"/>
                  <a:pt x="50887" y="119205"/>
                </a:cubicBezTo>
                <a:cubicBezTo>
                  <a:pt x="51328" y="119205"/>
                  <a:pt x="51709" y="118836"/>
                  <a:pt x="51709" y="118396"/>
                </a:cubicBezTo>
                <a:cubicBezTo>
                  <a:pt x="51709" y="117943"/>
                  <a:pt x="51328" y="117574"/>
                  <a:pt x="50887" y="117574"/>
                </a:cubicBezTo>
                <a:close/>
                <a:moveTo>
                  <a:pt x="76938" y="69556"/>
                </a:moveTo>
                <a:cubicBezTo>
                  <a:pt x="76498" y="69556"/>
                  <a:pt x="76129" y="69937"/>
                  <a:pt x="76129" y="70378"/>
                </a:cubicBezTo>
                <a:cubicBezTo>
                  <a:pt x="76129" y="70830"/>
                  <a:pt x="76498" y="71199"/>
                  <a:pt x="76938" y="71199"/>
                </a:cubicBezTo>
                <a:cubicBezTo>
                  <a:pt x="77129" y="71199"/>
                  <a:pt x="77284" y="71140"/>
                  <a:pt x="77403" y="71045"/>
                </a:cubicBezTo>
                <a:lnTo>
                  <a:pt x="88868" y="82486"/>
                </a:lnTo>
                <a:lnTo>
                  <a:pt x="88868" y="88011"/>
                </a:lnTo>
                <a:lnTo>
                  <a:pt x="92166" y="91309"/>
                </a:lnTo>
                <a:lnTo>
                  <a:pt x="92166" y="133993"/>
                </a:lnTo>
                <a:lnTo>
                  <a:pt x="83534" y="142649"/>
                </a:lnTo>
                <a:lnTo>
                  <a:pt x="83534" y="150042"/>
                </a:lnTo>
                <a:lnTo>
                  <a:pt x="83820" y="150042"/>
                </a:lnTo>
                <a:lnTo>
                  <a:pt x="83820" y="142768"/>
                </a:lnTo>
                <a:lnTo>
                  <a:pt x="92464" y="134112"/>
                </a:lnTo>
                <a:lnTo>
                  <a:pt x="92464" y="91190"/>
                </a:lnTo>
                <a:lnTo>
                  <a:pt x="89166" y="87892"/>
                </a:lnTo>
                <a:lnTo>
                  <a:pt x="89166" y="82379"/>
                </a:lnTo>
                <a:lnTo>
                  <a:pt x="77617" y="70842"/>
                </a:lnTo>
                <a:cubicBezTo>
                  <a:pt x="77700" y="70711"/>
                  <a:pt x="77760" y="70545"/>
                  <a:pt x="77760" y="70378"/>
                </a:cubicBezTo>
                <a:cubicBezTo>
                  <a:pt x="77760" y="69937"/>
                  <a:pt x="77391" y="69556"/>
                  <a:pt x="76938" y="69556"/>
                </a:cubicBezTo>
                <a:close/>
                <a:moveTo>
                  <a:pt x="123301" y="88487"/>
                </a:moveTo>
                <a:cubicBezTo>
                  <a:pt x="122777" y="88487"/>
                  <a:pt x="122349" y="88928"/>
                  <a:pt x="122349" y="89440"/>
                </a:cubicBezTo>
                <a:cubicBezTo>
                  <a:pt x="122349" y="89761"/>
                  <a:pt x="122504" y="90023"/>
                  <a:pt x="122742" y="90202"/>
                </a:cubicBezTo>
                <a:lnTo>
                  <a:pt x="122742" y="124408"/>
                </a:lnTo>
                <a:lnTo>
                  <a:pt x="149674" y="150447"/>
                </a:lnTo>
                <a:lnTo>
                  <a:pt x="150459" y="149626"/>
                </a:lnTo>
                <a:lnTo>
                  <a:pt x="123873" y="123932"/>
                </a:lnTo>
                <a:lnTo>
                  <a:pt x="123873" y="90202"/>
                </a:lnTo>
                <a:cubicBezTo>
                  <a:pt x="124111" y="90023"/>
                  <a:pt x="124254" y="89761"/>
                  <a:pt x="124254" y="89440"/>
                </a:cubicBezTo>
                <a:cubicBezTo>
                  <a:pt x="124254" y="88928"/>
                  <a:pt x="123825" y="88487"/>
                  <a:pt x="123301" y="88487"/>
                </a:cubicBezTo>
                <a:close/>
                <a:moveTo>
                  <a:pt x="94143" y="63687"/>
                </a:moveTo>
                <a:cubicBezTo>
                  <a:pt x="93631" y="63687"/>
                  <a:pt x="93190" y="64115"/>
                  <a:pt x="93190" y="64639"/>
                </a:cubicBezTo>
                <a:cubicBezTo>
                  <a:pt x="93190" y="65151"/>
                  <a:pt x="93631" y="65592"/>
                  <a:pt x="94143" y="65592"/>
                </a:cubicBezTo>
                <a:cubicBezTo>
                  <a:pt x="94190" y="65592"/>
                  <a:pt x="94238" y="65592"/>
                  <a:pt x="94286" y="65568"/>
                </a:cubicBezTo>
                <a:lnTo>
                  <a:pt x="109538" y="80712"/>
                </a:lnTo>
                <a:lnTo>
                  <a:pt x="109538" y="131564"/>
                </a:lnTo>
                <a:lnTo>
                  <a:pt x="109704" y="131731"/>
                </a:lnTo>
                <a:lnTo>
                  <a:pt x="121694" y="143637"/>
                </a:lnTo>
                <a:lnTo>
                  <a:pt x="128838" y="150721"/>
                </a:lnTo>
                <a:lnTo>
                  <a:pt x="129635" y="149923"/>
                </a:lnTo>
                <a:lnTo>
                  <a:pt x="121968" y="142327"/>
                </a:lnTo>
                <a:lnTo>
                  <a:pt x="110669" y="131100"/>
                </a:lnTo>
                <a:lnTo>
                  <a:pt x="110669" y="80248"/>
                </a:lnTo>
                <a:lnTo>
                  <a:pt x="95083" y="64770"/>
                </a:lnTo>
                <a:cubicBezTo>
                  <a:pt x="95083" y="64722"/>
                  <a:pt x="95095" y="64675"/>
                  <a:pt x="95095" y="64639"/>
                </a:cubicBezTo>
                <a:cubicBezTo>
                  <a:pt x="95095" y="64115"/>
                  <a:pt x="94667" y="63687"/>
                  <a:pt x="94143" y="63687"/>
                </a:cubicBezTo>
                <a:close/>
                <a:moveTo>
                  <a:pt x="73164" y="0"/>
                </a:moveTo>
                <a:cubicBezTo>
                  <a:pt x="72640" y="0"/>
                  <a:pt x="72212" y="429"/>
                  <a:pt x="72212" y="953"/>
                </a:cubicBezTo>
                <a:cubicBezTo>
                  <a:pt x="72212" y="1262"/>
                  <a:pt x="72366" y="1548"/>
                  <a:pt x="72604" y="1715"/>
                </a:cubicBezTo>
                <a:lnTo>
                  <a:pt x="72604" y="78129"/>
                </a:lnTo>
                <a:lnTo>
                  <a:pt x="77688" y="83189"/>
                </a:lnTo>
                <a:lnTo>
                  <a:pt x="77688" y="95845"/>
                </a:lnTo>
                <a:lnTo>
                  <a:pt x="84868" y="102977"/>
                </a:lnTo>
                <a:lnTo>
                  <a:pt x="84868" y="115502"/>
                </a:lnTo>
                <a:lnTo>
                  <a:pt x="80963" y="119420"/>
                </a:lnTo>
                <a:lnTo>
                  <a:pt x="80963" y="150983"/>
                </a:lnTo>
                <a:lnTo>
                  <a:pt x="82094" y="150983"/>
                </a:lnTo>
                <a:lnTo>
                  <a:pt x="82094" y="119884"/>
                </a:lnTo>
                <a:lnTo>
                  <a:pt x="85999" y="115955"/>
                </a:lnTo>
                <a:lnTo>
                  <a:pt x="85999" y="102477"/>
                </a:lnTo>
                <a:lnTo>
                  <a:pt x="78819" y="95357"/>
                </a:lnTo>
                <a:lnTo>
                  <a:pt x="78819" y="82701"/>
                </a:lnTo>
                <a:lnTo>
                  <a:pt x="73736" y="77653"/>
                </a:lnTo>
                <a:lnTo>
                  <a:pt x="73736" y="1715"/>
                </a:lnTo>
                <a:cubicBezTo>
                  <a:pt x="73974" y="1536"/>
                  <a:pt x="74117" y="1262"/>
                  <a:pt x="74117" y="953"/>
                </a:cubicBezTo>
                <a:cubicBezTo>
                  <a:pt x="74117" y="429"/>
                  <a:pt x="73688" y="0"/>
                  <a:pt x="73164" y="0"/>
                </a:cubicBezTo>
                <a:close/>
                <a:moveTo>
                  <a:pt x="55043" y="89309"/>
                </a:moveTo>
                <a:lnTo>
                  <a:pt x="34993" y="109525"/>
                </a:lnTo>
                <a:lnTo>
                  <a:pt x="30421" y="109525"/>
                </a:lnTo>
                <a:lnTo>
                  <a:pt x="19169" y="120860"/>
                </a:lnTo>
                <a:lnTo>
                  <a:pt x="19169" y="141256"/>
                </a:lnTo>
                <a:lnTo>
                  <a:pt x="30766" y="152769"/>
                </a:lnTo>
                <a:lnTo>
                  <a:pt x="31564" y="151959"/>
                </a:lnTo>
                <a:lnTo>
                  <a:pt x="20300" y="140791"/>
                </a:lnTo>
                <a:lnTo>
                  <a:pt x="20300" y="121325"/>
                </a:lnTo>
                <a:lnTo>
                  <a:pt x="30885" y="110657"/>
                </a:lnTo>
                <a:lnTo>
                  <a:pt x="35457" y="110657"/>
                </a:lnTo>
                <a:lnTo>
                  <a:pt x="55519" y="90440"/>
                </a:lnTo>
                <a:lnTo>
                  <a:pt x="59817" y="90440"/>
                </a:lnTo>
                <a:lnTo>
                  <a:pt x="62389" y="93000"/>
                </a:lnTo>
                <a:lnTo>
                  <a:pt x="62389" y="94726"/>
                </a:lnTo>
                <a:lnTo>
                  <a:pt x="77165" y="109383"/>
                </a:lnTo>
                <a:cubicBezTo>
                  <a:pt x="77165" y="109430"/>
                  <a:pt x="77153" y="109478"/>
                  <a:pt x="77153" y="109525"/>
                </a:cubicBezTo>
                <a:cubicBezTo>
                  <a:pt x="77153" y="110037"/>
                  <a:pt x="77581" y="110478"/>
                  <a:pt x="78105" y="110478"/>
                </a:cubicBezTo>
                <a:cubicBezTo>
                  <a:pt x="78629" y="110478"/>
                  <a:pt x="79058" y="110037"/>
                  <a:pt x="79058" y="109525"/>
                </a:cubicBezTo>
                <a:cubicBezTo>
                  <a:pt x="79058" y="109002"/>
                  <a:pt x="78629" y="108573"/>
                  <a:pt x="78105" y="108573"/>
                </a:cubicBezTo>
                <a:cubicBezTo>
                  <a:pt x="78057" y="108573"/>
                  <a:pt x="78010" y="108573"/>
                  <a:pt x="77974" y="108585"/>
                </a:cubicBezTo>
                <a:lnTo>
                  <a:pt x="63532" y="94250"/>
                </a:lnTo>
                <a:lnTo>
                  <a:pt x="63532" y="92511"/>
                </a:lnTo>
                <a:lnTo>
                  <a:pt x="60281" y="89309"/>
                </a:lnTo>
                <a:close/>
                <a:moveTo>
                  <a:pt x="10192" y="125504"/>
                </a:moveTo>
                <a:cubicBezTo>
                  <a:pt x="9751" y="125504"/>
                  <a:pt x="9382" y="125873"/>
                  <a:pt x="9382" y="126325"/>
                </a:cubicBezTo>
                <a:cubicBezTo>
                  <a:pt x="9382" y="126730"/>
                  <a:pt x="9680" y="127051"/>
                  <a:pt x="10049" y="127123"/>
                </a:cubicBezTo>
                <a:lnTo>
                  <a:pt x="10049" y="154936"/>
                </a:lnTo>
                <a:lnTo>
                  <a:pt x="10335" y="154936"/>
                </a:lnTo>
                <a:lnTo>
                  <a:pt x="10335" y="127123"/>
                </a:lnTo>
                <a:cubicBezTo>
                  <a:pt x="10728" y="127051"/>
                  <a:pt x="11013" y="126730"/>
                  <a:pt x="11013" y="126325"/>
                </a:cubicBezTo>
                <a:cubicBezTo>
                  <a:pt x="11013" y="125873"/>
                  <a:pt x="10644" y="125504"/>
                  <a:pt x="10192" y="125504"/>
                </a:cubicBezTo>
                <a:close/>
                <a:moveTo>
                  <a:pt x="12454" y="125504"/>
                </a:moveTo>
                <a:cubicBezTo>
                  <a:pt x="12014" y="125504"/>
                  <a:pt x="11644" y="125873"/>
                  <a:pt x="11644" y="126325"/>
                </a:cubicBezTo>
                <a:cubicBezTo>
                  <a:pt x="11644" y="126730"/>
                  <a:pt x="11942" y="127051"/>
                  <a:pt x="12311" y="127123"/>
                </a:cubicBezTo>
                <a:lnTo>
                  <a:pt x="12311" y="154936"/>
                </a:lnTo>
                <a:lnTo>
                  <a:pt x="12597" y="154936"/>
                </a:lnTo>
                <a:lnTo>
                  <a:pt x="12597" y="127123"/>
                </a:lnTo>
                <a:cubicBezTo>
                  <a:pt x="12978" y="127051"/>
                  <a:pt x="13276" y="126730"/>
                  <a:pt x="13276" y="126325"/>
                </a:cubicBezTo>
                <a:cubicBezTo>
                  <a:pt x="13276" y="125873"/>
                  <a:pt x="12906" y="125504"/>
                  <a:pt x="12454" y="125504"/>
                </a:cubicBezTo>
                <a:close/>
                <a:moveTo>
                  <a:pt x="14704" y="125504"/>
                </a:moveTo>
                <a:cubicBezTo>
                  <a:pt x="14252" y="125504"/>
                  <a:pt x="13883" y="125873"/>
                  <a:pt x="13883" y="126325"/>
                </a:cubicBezTo>
                <a:cubicBezTo>
                  <a:pt x="13883" y="126730"/>
                  <a:pt x="14180" y="127051"/>
                  <a:pt x="14550" y="127123"/>
                </a:cubicBezTo>
                <a:lnTo>
                  <a:pt x="14550" y="154948"/>
                </a:lnTo>
                <a:lnTo>
                  <a:pt x="14835" y="154948"/>
                </a:lnTo>
                <a:lnTo>
                  <a:pt x="14835" y="127123"/>
                </a:lnTo>
                <a:lnTo>
                  <a:pt x="14847" y="127123"/>
                </a:lnTo>
                <a:cubicBezTo>
                  <a:pt x="15240" y="127051"/>
                  <a:pt x="15526" y="126730"/>
                  <a:pt x="15526" y="126325"/>
                </a:cubicBezTo>
                <a:cubicBezTo>
                  <a:pt x="15526" y="125873"/>
                  <a:pt x="15145" y="125504"/>
                  <a:pt x="14704" y="12550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CE715CE-ADB8-81CD-BDB8-72BA1E15ACD2}"/>
              </a:ext>
            </a:extLst>
          </p:cNvPr>
          <p:cNvGrpSpPr/>
          <p:nvPr/>
        </p:nvGrpSpPr>
        <p:grpSpPr>
          <a:xfrm>
            <a:off x="1165529" y="1977738"/>
            <a:ext cx="6819928" cy="1334422"/>
            <a:chOff x="1209040" y="1757288"/>
            <a:chExt cx="6581587" cy="1289620"/>
          </a:xfrm>
        </p:grpSpPr>
        <p:cxnSp>
          <p:nvCxnSpPr>
            <p:cNvPr id="36" name="Google Shape;4019;p83">
              <a:extLst>
                <a:ext uri="{FF2B5EF4-FFF2-40B4-BE49-F238E27FC236}">
                  <a16:creationId xmlns:a16="http://schemas.microsoft.com/office/drawing/2014/main" id="{61F577B6-72E7-0600-5AA0-0D009F21A711}"/>
                </a:ext>
              </a:extLst>
            </p:cNvPr>
            <p:cNvCxnSpPr/>
            <p:nvPr/>
          </p:nvCxnSpPr>
          <p:spPr>
            <a:xfrm>
              <a:off x="3815092" y="2421304"/>
              <a:ext cx="3739494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" name="Google Shape;4018;p83">
              <a:extLst>
                <a:ext uri="{FF2B5EF4-FFF2-40B4-BE49-F238E27FC236}">
                  <a16:creationId xmlns:a16="http://schemas.microsoft.com/office/drawing/2014/main" id="{3C2E97D6-8BEE-17D3-C062-5704E0B5CD52}"/>
                </a:ext>
              </a:extLst>
            </p:cNvPr>
            <p:cNvGrpSpPr/>
            <p:nvPr/>
          </p:nvGrpSpPr>
          <p:grpSpPr>
            <a:xfrm>
              <a:off x="1209040" y="1757677"/>
              <a:ext cx="5212395" cy="1289231"/>
              <a:chOff x="3512551" y="2358270"/>
              <a:chExt cx="1597383" cy="378534"/>
            </a:xfrm>
          </p:grpSpPr>
          <p:cxnSp>
            <p:nvCxnSpPr>
              <p:cNvPr id="17" name="Google Shape;4019;p83">
                <a:extLst>
                  <a:ext uri="{FF2B5EF4-FFF2-40B4-BE49-F238E27FC236}">
                    <a16:creationId xmlns:a16="http://schemas.microsoft.com/office/drawing/2014/main" id="{00CCDA93-9E6C-4F85-2FF8-9244A808DEAB}"/>
                  </a:ext>
                </a:extLst>
              </p:cNvPr>
              <p:cNvCxnSpPr>
                <a:stCxn id="32" idx="6"/>
                <a:endCxn id="23" idx="2"/>
              </p:cNvCxnSpPr>
              <p:nvPr/>
            </p:nvCxnSpPr>
            <p:spPr>
              <a:xfrm>
                <a:off x="3738198" y="2553118"/>
                <a:ext cx="11460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8" name="Google Shape;4022;p83">
                <a:extLst>
                  <a:ext uri="{FF2B5EF4-FFF2-40B4-BE49-F238E27FC236}">
                    <a16:creationId xmlns:a16="http://schemas.microsoft.com/office/drawing/2014/main" id="{7F8E0B54-0D33-DD6B-8825-2E6698CEF5D8}"/>
                  </a:ext>
                </a:extLst>
              </p:cNvPr>
              <p:cNvGrpSpPr/>
              <p:nvPr/>
            </p:nvGrpSpPr>
            <p:grpSpPr>
              <a:xfrm>
                <a:off x="3512551" y="2358270"/>
                <a:ext cx="225647" cy="307714"/>
                <a:chOff x="2182679" y="2004714"/>
                <a:chExt cx="792300" cy="1080458"/>
              </a:xfrm>
            </p:grpSpPr>
            <p:cxnSp>
              <p:nvCxnSpPr>
                <p:cNvPr id="31" name="Google Shape;4023;p83">
                  <a:extLst>
                    <a:ext uri="{FF2B5EF4-FFF2-40B4-BE49-F238E27FC236}">
                      <a16:creationId xmlns:a16="http://schemas.microsoft.com/office/drawing/2014/main" id="{5E7BA241-4287-5107-277B-AEB79962D235}"/>
                    </a:ext>
                  </a:extLst>
                </p:cNvPr>
                <p:cNvCxnSpPr>
                  <a:stCxn id="33" idx="0"/>
                </p:cNvCxnSpPr>
                <p:nvPr/>
              </p:nvCxnSpPr>
              <p:spPr>
                <a:xfrm rot="10800000">
                  <a:off x="2578961" y="2004714"/>
                  <a:ext cx="0" cy="389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435D7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32" name="Google Shape;4020;p83">
                  <a:extLst>
                    <a:ext uri="{FF2B5EF4-FFF2-40B4-BE49-F238E27FC236}">
                      <a16:creationId xmlns:a16="http://schemas.microsoft.com/office/drawing/2014/main" id="{59CC82FB-A39E-1E37-A9AB-AE6B7A7F6441}"/>
                    </a:ext>
                  </a:extLst>
                </p:cNvPr>
                <p:cNvSpPr/>
                <p:nvPr/>
              </p:nvSpPr>
              <p:spPr>
                <a:xfrm>
                  <a:off x="2182679" y="2292572"/>
                  <a:ext cx="792300" cy="7926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BAC8D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" name="Google Shape;4024;p83">
                  <a:extLst>
                    <a:ext uri="{FF2B5EF4-FFF2-40B4-BE49-F238E27FC236}">
                      <a16:creationId xmlns:a16="http://schemas.microsoft.com/office/drawing/2014/main" id="{4339ED52-1AF5-B377-2D66-47F61290B86A}"/>
                    </a:ext>
                  </a:extLst>
                </p:cNvPr>
                <p:cNvSpPr/>
                <p:nvPr/>
              </p:nvSpPr>
              <p:spPr>
                <a:xfrm>
                  <a:off x="2283911" y="2393817"/>
                  <a:ext cx="590100" cy="590100"/>
                </a:xfrm>
                <a:prstGeom prst="ellipse">
                  <a:avLst/>
                </a:prstGeom>
                <a:solidFill>
                  <a:srgbClr val="5C837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400" b="1" dirty="0">
                      <a:solidFill>
                        <a:schemeClr val="bg1"/>
                      </a:solidFill>
                      <a:latin typeface="Archivo" panose="020B0604020202020204" charset="0"/>
                      <a:cs typeface="Archivo" panose="020B0604020202020204" charset="0"/>
                    </a:rPr>
                    <a:t>1</a:t>
                  </a:r>
                </a:p>
              </p:txBody>
            </p:sp>
          </p:grpSp>
          <p:grpSp>
            <p:nvGrpSpPr>
              <p:cNvPr id="19" name="Google Shape;4025;p83">
                <a:extLst>
                  <a:ext uri="{FF2B5EF4-FFF2-40B4-BE49-F238E27FC236}">
                    <a16:creationId xmlns:a16="http://schemas.microsoft.com/office/drawing/2014/main" id="{446703A7-4EBB-7848-0A87-20847701EDD9}"/>
                  </a:ext>
                </a:extLst>
              </p:cNvPr>
              <p:cNvGrpSpPr/>
              <p:nvPr/>
            </p:nvGrpSpPr>
            <p:grpSpPr>
              <a:xfrm>
                <a:off x="3969644" y="2440153"/>
                <a:ext cx="225853" cy="296651"/>
                <a:chOff x="3775710" y="1729289"/>
                <a:chExt cx="136500" cy="179289"/>
              </a:xfrm>
            </p:grpSpPr>
            <p:cxnSp>
              <p:nvCxnSpPr>
                <p:cNvPr id="28" name="Google Shape;4026;p83">
                  <a:extLst>
                    <a:ext uri="{FF2B5EF4-FFF2-40B4-BE49-F238E27FC236}">
                      <a16:creationId xmlns:a16="http://schemas.microsoft.com/office/drawing/2014/main" id="{7D9D9870-D98B-1F9E-6F63-B18FF145F12B}"/>
                    </a:ext>
                  </a:extLst>
                </p:cNvPr>
                <p:cNvCxnSpPr/>
                <p:nvPr/>
              </p:nvCxnSpPr>
              <p:spPr>
                <a:xfrm>
                  <a:off x="3843851" y="1848278"/>
                  <a:ext cx="0" cy="603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435D7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9" name="Google Shape;4027;p83">
                  <a:extLst>
                    <a:ext uri="{FF2B5EF4-FFF2-40B4-BE49-F238E27FC236}">
                      <a16:creationId xmlns:a16="http://schemas.microsoft.com/office/drawing/2014/main" id="{13148979-AB54-D026-F336-9A35FB485FBD}"/>
                    </a:ext>
                  </a:extLst>
                </p:cNvPr>
                <p:cNvSpPr/>
                <p:nvPr/>
              </p:nvSpPr>
              <p:spPr>
                <a:xfrm>
                  <a:off x="3775710" y="1729289"/>
                  <a:ext cx="136500" cy="1365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BAC8D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" name="Google Shape;4028;p83">
                  <a:extLst>
                    <a:ext uri="{FF2B5EF4-FFF2-40B4-BE49-F238E27FC236}">
                      <a16:creationId xmlns:a16="http://schemas.microsoft.com/office/drawing/2014/main" id="{1005C653-61E6-5499-4C06-487B058F581F}"/>
                    </a:ext>
                  </a:extLst>
                </p:cNvPr>
                <p:cNvSpPr/>
                <p:nvPr/>
              </p:nvSpPr>
              <p:spPr>
                <a:xfrm>
                  <a:off x="3793133" y="1746713"/>
                  <a:ext cx="101700" cy="101700"/>
                </a:xfrm>
                <a:prstGeom prst="ellipse">
                  <a:avLst/>
                </a:prstGeom>
                <a:solidFill>
                  <a:srgbClr val="5C837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algn="ctr"/>
                  <a:r>
                    <a:rPr lang="en-US" sz="2400" b="1" dirty="0">
                      <a:solidFill>
                        <a:schemeClr val="bg1"/>
                      </a:solidFill>
                      <a:latin typeface="Archivo" panose="020B0604020202020204" charset="0"/>
                      <a:cs typeface="Archivo" panose="020B0604020202020204" charset="0"/>
                    </a:rPr>
                    <a:t>2</a:t>
                  </a:r>
                </a:p>
              </p:txBody>
            </p:sp>
          </p:grpSp>
          <p:grpSp>
            <p:nvGrpSpPr>
              <p:cNvPr id="20" name="Google Shape;4029;p83">
                <a:extLst>
                  <a:ext uri="{FF2B5EF4-FFF2-40B4-BE49-F238E27FC236}">
                    <a16:creationId xmlns:a16="http://schemas.microsoft.com/office/drawing/2014/main" id="{6B137124-1560-46F4-47B3-8D4D45F6137C}"/>
                  </a:ext>
                </a:extLst>
              </p:cNvPr>
              <p:cNvGrpSpPr/>
              <p:nvPr/>
            </p:nvGrpSpPr>
            <p:grpSpPr>
              <a:xfrm>
                <a:off x="4427051" y="2358270"/>
                <a:ext cx="225647" cy="307714"/>
                <a:chOff x="5393704" y="2004714"/>
                <a:chExt cx="792300" cy="1080458"/>
              </a:xfrm>
            </p:grpSpPr>
            <p:cxnSp>
              <p:nvCxnSpPr>
                <p:cNvPr id="25" name="Google Shape;4030;p83">
                  <a:extLst>
                    <a:ext uri="{FF2B5EF4-FFF2-40B4-BE49-F238E27FC236}">
                      <a16:creationId xmlns:a16="http://schemas.microsoft.com/office/drawing/2014/main" id="{BDA993F8-381C-E6BE-9B3E-1729ACB0DCED}"/>
                    </a:ext>
                  </a:extLst>
                </p:cNvPr>
                <p:cNvCxnSpPr>
                  <a:stCxn id="27" idx="0"/>
                </p:cNvCxnSpPr>
                <p:nvPr/>
              </p:nvCxnSpPr>
              <p:spPr>
                <a:xfrm rot="10800000">
                  <a:off x="5789986" y="2004714"/>
                  <a:ext cx="0" cy="389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435D7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6" name="Google Shape;4032;p83">
                  <a:extLst>
                    <a:ext uri="{FF2B5EF4-FFF2-40B4-BE49-F238E27FC236}">
                      <a16:creationId xmlns:a16="http://schemas.microsoft.com/office/drawing/2014/main" id="{141E45D9-9772-E888-BFEA-01FE0CF1290E}"/>
                    </a:ext>
                  </a:extLst>
                </p:cNvPr>
                <p:cNvSpPr/>
                <p:nvPr/>
              </p:nvSpPr>
              <p:spPr>
                <a:xfrm>
                  <a:off x="5393704" y="2292572"/>
                  <a:ext cx="792300" cy="7926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BAC8D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4031;p83">
                  <a:extLst>
                    <a:ext uri="{FF2B5EF4-FFF2-40B4-BE49-F238E27FC236}">
                      <a16:creationId xmlns:a16="http://schemas.microsoft.com/office/drawing/2014/main" id="{0C8BE676-24AF-C59B-9CAD-CCB26895F9D7}"/>
                    </a:ext>
                  </a:extLst>
                </p:cNvPr>
                <p:cNvSpPr/>
                <p:nvPr/>
              </p:nvSpPr>
              <p:spPr>
                <a:xfrm>
                  <a:off x="5494936" y="2393814"/>
                  <a:ext cx="590100" cy="590100"/>
                </a:xfrm>
                <a:prstGeom prst="ellipse">
                  <a:avLst/>
                </a:prstGeom>
                <a:solidFill>
                  <a:srgbClr val="5C837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400" b="1" dirty="0">
                      <a:solidFill>
                        <a:schemeClr val="bg1"/>
                      </a:solidFill>
                      <a:latin typeface="Archivo" panose="020B0604020202020204" charset="0"/>
                      <a:cs typeface="Archivo" panose="020B0604020202020204" charset="0"/>
                    </a:rPr>
                    <a:t>3</a:t>
                  </a:r>
                  <a:endParaRPr sz="2400" b="1" dirty="0">
                    <a:solidFill>
                      <a:schemeClr val="bg1"/>
                    </a:solidFill>
                    <a:latin typeface="Archivo" panose="020B0604020202020204" charset="0"/>
                    <a:cs typeface="Archivo" panose="020B0604020202020204" charset="0"/>
                  </a:endParaRPr>
                </a:p>
              </p:txBody>
            </p:sp>
          </p:grpSp>
          <p:grpSp>
            <p:nvGrpSpPr>
              <p:cNvPr id="21" name="Google Shape;4033;p83">
                <a:extLst>
                  <a:ext uri="{FF2B5EF4-FFF2-40B4-BE49-F238E27FC236}">
                    <a16:creationId xmlns:a16="http://schemas.microsoft.com/office/drawing/2014/main" id="{F7C3CAC1-00BE-5A2F-9685-7999A3BFC216}"/>
                  </a:ext>
                </a:extLst>
              </p:cNvPr>
              <p:cNvGrpSpPr/>
              <p:nvPr/>
            </p:nvGrpSpPr>
            <p:grpSpPr>
              <a:xfrm>
                <a:off x="4884287" y="2440252"/>
                <a:ext cx="225647" cy="296532"/>
                <a:chOff x="6999166" y="2292572"/>
                <a:chExt cx="792300" cy="1041192"/>
              </a:xfrm>
            </p:grpSpPr>
            <p:cxnSp>
              <p:nvCxnSpPr>
                <p:cNvPr id="22" name="Google Shape;4034;p83">
                  <a:extLst>
                    <a:ext uri="{FF2B5EF4-FFF2-40B4-BE49-F238E27FC236}">
                      <a16:creationId xmlns:a16="http://schemas.microsoft.com/office/drawing/2014/main" id="{B1EDE388-3779-0E1E-991F-8C21122F1834}"/>
                    </a:ext>
                  </a:extLst>
                </p:cNvPr>
                <p:cNvCxnSpPr/>
                <p:nvPr/>
              </p:nvCxnSpPr>
              <p:spPr>
                <a:xfrm>
                  <a:off x="7395553" y="2983964"/>
                  <a:ext cx="0" cy="349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435D74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23" name="Google Shape;4021;p83">
                  <a:extLst>
                    <a:ext uri="{FF2B5EF4-FFF2-40B4-BE49-F238E27FC236}">
                      <a16:creationId xmlns:a16="http://schemas.microsoft.com/office/drawing/2014/main" id="{19BC110E-FAFA-257A-34AA-ABE2880E7451}"/>
                    </a:ext>
                  </a:extLst>
                </p:cNvPr>
                <p:cNvSpPr/>
                <p:nvPr/>
              </p:nvSpPr>
              <p:spPr>
                <a:xfrm>
                  <a:off x="6999166" y="2292572"/>
                  <a:ext cx="792300" cy="792600"/>
                </a:xfrm>
                <a:prstGeom prst="ellipse">
                  <a:avLst/>
                </a:prstGeom>
                <a:noFill/>
                <a:ln w="19050" cap="flat" cmpd="sng">
                  <a:solidFill>
                    <a:srgbClr val="BAC8D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" name="Google Shape;4035;p83">
                  <a:extLst>
                    <a:ext uri="{FF2B5EF4-FFF2-40B4-BE49-F238E27FC236}">
                      <a16:creationId xmlns:a16="http://schemas.microsoft.com/office/drawing/2014/main" id="{8466C8F2-E8DB-9019-A4A0-E401D530EC2A}"/>
                    </a:ext>
                  </a:extLst>
                </p:cNvPr>
                <p:cNvSpPr/>
                <p:nvPr/>
              </p:nvSpPr>
              <p:spPr>
                <a:xfrm>
                  <a:off x="7100398" y="2393814"/>
                  <a:ext cx="590100" cy="590100"/>
                </a:xfrm>
                <a:prstGeom prst="ellipse">
                  <a:avLst/>
                </a:prstGeom>
                <a:solidFill>
                  <a:srgbClr val="5C837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2400" b="1" dirty="0">
                      <a:solidFill>
                        <a:schemeClr val="bg1"/>
                      </a:solidFill>
                      <a:latin typeface="Archivo" panose="020B0604020202020204" charset="0"/>
                      <a:cs typeface="Archivo" panose="020B0604020202020204" charset="0"/>
                    </a:rPr>
                    <a:t>4</a:t>
                  </a:r>
                  <a:endParaRPr sz="2400" b="1" dirty="0">
                    <a:solidFill>
                      <a:schemeClr val="bg1"/>
                    </a:solidFill>
                    <a:latin typeface="Archivo" panose="020B0604020202020204" charset="0"/>
                    <a:cs typeface="Archivo" panose="020B0604020202020204" charset="0"/>
                  </a:endParaRPr>
                </a:p>
              </p:txBody>
            </p:sp>
          </p:grpSp>
        </p:grpSp>
        <p:cxnSp>
          <p:nvCxnSpPr>
            <p:cNvPr id="37" name="Google Shape;4030;p83">
              <a:extLst>
                <a:ext uri="{FF2B5EF4-FFF2-40B4-BE49-F238E27FC236}">
                  <a16:creationId xmlns:a16="http://schemas.microsoft.com/office/drawing/2014/main" id="{F441A107-3FAB-2956-7603-E2DF33B11DA6}"/>
                </a:ext>
              </a:extLst>
            </p:cNvPr>
            <p:cNvCxnSpPr>
              <a:stCxn id="39" idx="0"/>
            </p:cNvCxnSpPr>
            <p:nvPr/>
          </p:nvCxnSpPr>
          <p:spPr>
            <a:xfrm rot="10800000">
              <a:off x="7422597" y="1757288"/>
              <a:ext cx="0" cy="377422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8" name="Google Shape;4032;p83">
              <a:extLst>
                <a:ext uri="{FF2B5EF4-FFF2-40B4-BE49-F238E27FC236}">
                  <a16:creationId xmlns:a16="http://schemas.microsoft.com/office/drawing/2014/main" id="{E5B448FA-DF41-BBBB-E90F-2EE11FF70084}"/>
                </a:ext>
              </a:extLst>
            </p:cNvPr>
            <p:cNvSpPr/>
            <p:nvPr/>
          </p:nvSpPr>
          <p:spPr>
            <a:xfrm>
              <a:off x="7054322" y="2036506"/>
              <a:ext cx="736305" cy="768811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031;p83">
              <a:extLst>
                <a:ext uri="{FF2B5EF4-FFF2-40B4-BE49-F238E27FC236}">
                  <a16:creationId xmlns:a16="http://schemas.microsoft.com/office/drawing/2014/main" id="{437CCBE6-6167-315B-CCDB-5FBF7455927E}"/>
                </a:ext>
              </a:extLst>
            </p:cNvPr>
            <p:cNvSpPr/>
            <p:nvPr/>
          </p:nvSpPr>
          <p:spPr>
            <a:xfrm>
              <a:off x="7148400" y="2134710"/>
              <a:ext cx="548395" cy="572389"/>
            </a:xfrm>
            <a:prstGeom prst="ellipse">
              <a:avLst/>
            </a:prstGeom>
            <a:solidFill>
              <a:srgbClr val="5C83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b="1" dirty="0">
                  <a:solidFill>
                    <a:schemeClr val="bg1"/>
                  </a:solidFill>
                  <a:latin typeface="Archivo" panose="020B0604020202020204" charset="0"/>
                  <a:cs typeface="Archivo" panose="020B0604020202020204" charset="0"/>
                </a:rPr>
                <a:t>5</a:t>
              </a:r>
              <a:endParaRPr sz="2400" b="1" dirty="0">
                <a:solidFill>
                  <a:schemeClr val="bg1"/>
                </a:solidFill>
                <a:latin typeface="Archivo" panose="020B0604020202020204" charset="0"/>
                <a:cs typeface="Archivo" panose="020B0604020202020204" charset="0"/>
              </a:endParaRPr>
            </a:p>
          </p:txBody>
        </p:sp>
      </p:grpSp>
      <p:sp>
        <p:nvSpPr>
          <p:cNvPr id="41" name="Google Shape;213;p40">
            <a:extLst>
              <a:ext uri="{FF2B5EF4-FFF2-40B4-BE49-F238E27FC236}">
                <a16:creationId xmlns:a16="http://schemas.microsoft.com/office/drawing/2014/main" id="{4E2A52A8-886A-8EFA-40D6-8A0F64F261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995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Project Phases</a:t>
            </a:r>
            <a:endParaRPr sz="3600" dirty="0">
              <a:solidFill>
                <a:schemeClr val="accent1"/>
              </a:solidFill>
            </a:endParaRPr>
          </a:p>
        </p:txBody>
      </p:sp>
      <p:sp>
        <p:nvSpPr>
          <p:cNvPr id="52" name="Google Shape;213;p40">
            <a:extLst>
              <a:ext uri="{FF2B5EF4-FFF2-40B4-BE49-F238E27FC236}">
                <a16:creationId xmlns:a16="http://schemas.microsoft.com/office/drawing/2014/main" id="{3BBBBFF3-785A-24B4-B5AA-CC2F74E48DEE}"/>
              </a:ext>
            </a:extLst>
          </p:cNvPr>
          <p:cNvSpPr txBox="1">
            <a:spLocks/>
          </p:cNvSpPr>
          <p:nvPr/>
        </p:nvSpPr>
        <p:spPr>
          <a:xfrm>
            <a:off x="759062" y="1439125"/>
            <a:ext cx="1653227" cy="572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72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1600" b="0" dirty="0">
                <a:solidFill>
                  <a:srgbClr val="183D3D"/>
                </a:solidFill>
              </a:rPr>
              <a:t>Project Initiation</a:t>
            </a:r>
          </a:p>
        </p:txBody>
      </p:sp>
      <p:sp>
        <p:nvSpPr>
          <p:cNvPr id="53" name="Google Shape;213;p40">
            <a:extLst>
              <a:ext uri="{FF2B5EF4-FFF2-40B4-BE49-F238E27FC236}">
                <a16:creationId xmlns:a16="http://schemas.microsoft.com/office/drawing/2014/main" id="{EA659AFF-F251-F22B-E125-2DB36ED0CA6D}"/>
              </a:ext>
            </a:extLst>
          </p:cNvPr>
          <p:cNvSpPr txBox="1">
            <a:spLocks/>
          </p:cNvSpPr>
          <p:nvPr/>
        </p:nvSpPr>
        <p:spPr>
          <a:xfrm>
            <a:off x="3485997" y="1308495"/>
            <a:ext cx="2303801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72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1600" b="0" dirty="0">
                <a:solidFill>
                  <a:srgbClr val="183D3D"/>
                </a:solidFill>
              </a:rPr>
              <a:t>RTL Implementation &amp; Unit Testing</a:t>
            </a:r>
          </a:p>
        </p:txBody>
      </p:sp>
      <p:sp>
        <p:nvSpPr>
          <p:cNvPr id="54" name="Google Shape;213;p40">
            <a:extLst>
              <a:ext uri="{FF2B5EF4-FFF2-40B4-BE49-F238E27FC236}">
                <a16:creationId xmlns:a16="http://schemas.microsoft.com/office/drawing/2014/main" id="{8DE50FE1-A1FF-09E6-8810-7AC99D9C109D}"/>
              </a:ext>
            </a:extLst>
          </p:cNvPr>
          <p:cNvSpPr txBox="1">
            <a:spLocks/>
          </p:cNvSpPr>
          <p:nvPr/>
        </p:nvSpPr>
        <p:spPr>
          <a:xfrm>
            <a:off x="2079298" y="3297920"/>
            <a:ext cx="1973503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72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1600" b="0" dirty="0">
                <a:solidFill>
                  <a:srgbClr val="183D3D"/>
                </a:solidFill>
              </a:rPr>
              <a:t>Microprocessor Architecture Design</a:t>
            </a:r>
          </a:p>
        </p:txBody>
      </p:sp>
      <p:sp>
        <p:nvSpPr>
          <p:cNvPr id="55" name="Google Shape;213;p40">
            <a:extLst>
              <a:ext uri="{FF2B5EF4-FFF2-40B4-BE49-F238E27FC236}">
                <a16:creationId xmlns:a16="http://schemas.microsoft.com/office/drawing/2014/main" id="{58867F79-6776-2322-653D-BB918C3661E6}"/>
              </a:ext>
            </a:extLst>
          </p:cNvPr>
          <p:cNvSpPr txBox="1">
            <a:spLocks/>
          </p:cNvSpPr>
          <p:nvPr/>
        </p:nvSpPr>
        <p:spPr>
          <a:xfrm>
            <a:off x="5270957" y="3297920"/>
            <a:ext cx="182848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72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1600" b="0" dirty="0">
                <a:solidFill>
                  <a:srgbClr val="183D3D"/>
                </a:solidFill>
              </a:rPr>
              <a:t>Simulation, Verification &amp; Assembler</a:t>
            </a:r>
          </a:p>
        </p:txBody>
      </p:sp>
      <p:sp>
        <p:nvSpPr>
          <p:cNvPr id="56" name="Google Shape;213;p40">
            <a:extLst>
              <a:ext uri="{FF2B5EF4-FFF2-40B4-BE49-F238E27FC236}">
                <a16:creationId xmlns:a16="http://schemas.microsoft.com/office/drawing/2014/main" id="{AC0E1087-15D3-423C-7FBC-B75F4929A830}"/>
              </a:ext>
            </a:extLst>
          </p:cNvPr>
          <p:cNvSpPr txBox="1">
            <a:spLocks/>
          </p:cNvSpPr>
          <p:nvPr/>
        </p:nvSpPr>
        <p:spPr>
          <a:xfrm>
            <a:off x="6578152" y="1297023"/>
            <a:ext cx="184584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72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Poppins"/>
              <a:buNone/>
              <a:defRPr sz="48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1600" b="0" dirty="0">
                <a:solidFill>
                  <a:srgbClr val="183D3D"/>
                </a:solidFill>
              </a:rPr>
              <a:t>Final Report Creation</a:t>
            </a:r>
          </a:p>
        </p:txBody>
      </p:sp>
    </p:spTree>
    <p:extLst>
      <p:ext uri="{BB962C8B-B14F-4D97-AF65-F5344CB8AC3E}">
        <p14:creationId xmlns:p14="http://schemas.microsoft.com/office/powerpoint/2010/main" val="496239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ybersecurity Industry by Slidesgo">
  <a:themeElements>
    <a:clrScheme name="Custom 2">
      <a:dk1>
        <a:srgbClr val="040D12"/>
      </a:dk1>
      <a:lt1>
        <a:srgbClr val="FFFFFF"/>
      </a:lt1>
      <a:dk2>
        <a:srgbClr val="E0E0E0"/>
      </a:dk2>
      <a:lt2>
        <a:srgbClr val="93B1A6"/>
      </a:lt2>
      <a:accent1>
        <a:srgbClr val="5C8374"/>
      </a:accent1>
      <a:accent2>
        <a:srgbClr val="183D3D"/>
      </a:accent2>
      <a:accent3>
        <a:srgbClr val="F8C430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93B1A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3309</TotalTime>
  <Words>610</Words>
  <Application>Microsoft Office PowerPoint</Application>
  <PresentationFormat>On-screen Show (16:9)</PresentationFormat>
  <Paragraphs>106</Paragraphs>
  <Slides>25</Slides>
  <Notes>25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Poppins</vt:lpstr>
      <vt:lpstr>Archivo</vt:lpstr>
      <vt:lpstr>Arial</vt:lpstr>
      <vt:lpstr>Bebas Neue</vt:lpstr>
      <vt:lpstr>Nunito Light</vt:lpstr>
      <vt:lpstr>Anaheim</vt:lpstr>
      <vt:lpstr>Cybersecurity Industry by Slidesgo</vt:lpstr>
      <vt:lpstr>SAP base Microprocessor Design</vt:lpstr>
      <vt:lpstr>Our team</vt:lpstr>
      <vt:lpstr>Table of contents</vt:lpstr>
      <vt:lpstr>Project Scope and Objectives</vt:lpstr>
      <vt:lpstr>Microprocessor Design Overview</vt:lpstr>
      <vt:lpstr>Microprocessor Specifications</vt:lpstr>
      <vt:lpstr>Project Goals</vt:lpstr>
      <vt:lpstr>Project Management</vt:lpstr>
      <vt:lpstr>Project Phases</vt:lpstr>
      <vt:lpstr>PowerPoint Presentation</vt:lpstr>
      <vt:lpstr>03</vt:lpstr>
      <vt:lpstr>Choice of Microprocessor Architecture</vt:lpstr>
      <vt:lpstr>PowerPoint Presentation</vt:lpstr>
      <vt:lpstr>Instruction Set Architecture</vt:lpstr>
      <vt:lpstr>Macroinstructions</vt:lpstr>
      <vt:lpstr>Macroinstructions</vt:lpstr>
      <vt:lpstr>Instruction Formats</vt:lpstr>
      <vt:lpstr>LDR Timing Diagram</vt:lpstr>
      <vt:lpstr>Implementation &amp; Simulation</vt:lpstr>
      <vt:lpstr>Controller</vt:lpstr>
      <vt:lpstr>Controller</vt:lpstr>
      <vt:lpstr>Hardware Simulation</vt:lpstr>
      <vt:lpstr>Hardware Simulation - Fibonacci</vt:lpstr>
      <vt:lpstr>Hardware Simulation - Fibonacci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Cybersecurity Industry</dc:title>
  <cp:lastModifiedBy>Omar Hesham</cp:lastModifiedBy>
  <cp:revision>255</cp:revision>
  <dcterms:modified xsi:type="dcterms:W3CDTF">2023-12-22T21:24:24Z</dcterms:modified>
</cp:coreProperties>
</file>